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1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00"/>
  </p:notesMasterIdLst>
  <p:sldIdLst>
    <p:sldId id="256" r:id="rId2"/>
    <p:sldId id="257" r:id="rId3"/>
    <p:sldId id="292" r:id="rId4"/>
    <p:sldId id="293" r:id="rId5"/>
    <p:sldId id="294" r:id="rId6"/>
    <p:sldId id="295" r:id="rId7"/>
    <p:sldId id="258" r:id="rId8"/>
    <p:sldId id="259" r:id="rId9"/>
    <p:sldId id="474" r:id="rId10"/>
    <p:sldId id="297" r:id="rId11"/>
    <p:sldId id="476" r:id="rId12"/>
    <p:sldId id="261" r:id="rId13"/>
    <p:sldId id="262" r:id="rId14"/>
    <p:sldId id="263" r:id="rId15"/>
    <p:sldId id="266" r:id="rId16"/>
    <p:sldId id="267" r:id="rId17"/>
    <p:sldId id="269" r:id="rId18"/>
    <p:sldId id="276" r:id="rId19"/>
    <p:sldId id="277" r:id="rId20"/>
    <p:sldId id="278" r:id="rId21"/>
    <p:sldId id="279" r:id="rId22"/>
    <p:sldId id="287" r:id="rId23"/>
    <p:sldId id="288" r:id="rId24"/>
    <p:sldId id="289" r:id="rId25"/>
    <p:sldId id="290" r:id="rId26"/>
    <p:sldId id="291" r:id="rId27"/>
    <p:sldId id="356" r:id="rId28"/>
    <p:sldId id="357" r:id="rId29"/>
    <p:sldId id="471" r:id="rId30"/>
    <p:sldId id="298" r:id="rId31"/>
    <p:sldId id="358" r:id="rId32"/>
    <p:sldId id="360" r:id="rId33"/>
    <p:sldId id="361" r:id="rId34"/>
    <p:sldId id="362" r:id="rId35"/>
    <p:sldId id="363" r:id="rId36"/>
    <p:sldId id="364" r:id="rId37"/>
    <p:sldId id="365" r:id="rId38"/>
    <p:sldId id="366" r:id="rId39"/>
    <p:sldId id="367" r:id="rId40"/>
    <p:sldId id="368" r:id="rId41"/>
    <p:sldId id="369" r:id="rId42"/>
    <p:sldId id="370" r:id="rId43"/>
    <p:sldId id="371" r:id="rId44"/>
    <p:sldId id="372" r:id="rId45"/>
    <p:sldId id="373" r:id="rId46"/>
    <p:sldId id="374" r:id="rId47"/>
    <p:sldId id="375" r:id="rId48"/>
    <p:sldId id="376" r:id="rId49"/>
    <p:sldId id="377" r:id="rId50"/>
    <p:sldId id="378" r:id="rId51"/>
    <p:sldId id="379" r:id="rId52"/>
    <p:sldId id="380" r:id="rId53"/>
    <p:sldId id="381" r:id="rId54"/>
    <p:sldId id="382" r:id="rId55"/>
    <p:sldId id="383" r:id="rId56"/>
    <p:sldId id="384" r:id="rId57"/>
    <p:sldId id="385" r:id="rId58"/>
    <p:sldId id="386" r:id="rId59"/>
    <p:sldId id="387" r:id="rId60"/>
    <p:sldId id="388" r:id="rId61"/>
    <p:sldId id="389" r:id="rId62"/>
    <p:sldId id="390" r:id="rId63"/>
    <p:sldId id="391" r:id="rId64"/>
    <p:sldId id="392" r:id="rId65"/>
    <p:sldId id="393" r:id="rId66"/>
    <p:sldId id="394" r:id="rId67"/>
    <p:sldId id="395" r:id="rId68"/>
    <p:sldId id="396" r:id="rId69"/>
    <p:sldId id="397" r:id="rId70"/>
    <p:sldId id="398" r:id="rId71"/>
    <p:sldId id="401" r:id="rId72"/>
    <p:sldId id="402" r:id="rId73"/>
    <p:sldId id="403" r:id="rId74"/>
    <p:sldId id="404" r:id="rId75"/>
    <p:sldId id="405" r:id="rId76"/>
    <p:sldId id="406" r:id="rId77"/>
    <p:sldId id="407" r:id="rId78"/>
    <p:sldId id="408" r:id="rId79"/>
    <p:sldId id="409" r:id="rId80"/>
    <p:sldId id="410" r:id="rId81"/>
    <p:sldId id="411" r:id="rId82"/>
    <p:sldId id="412" r:id="rId83"/>
    <p:sldId id="413" r:id="rId84"/>
    <p:sldId id="414" r:id="rId85"/>
    <p:sldId id="415" r:id="rId86"/>
    <p:sldId id="416" r:id="rId87"/>
    <p:sldId id="417" r:id="rId88"/>
    <p:sldId id="418" r:id="rId89"/>
    <p:sldId id="419" r:id="rId90"/>
    <p:sldId id="420" r:id="rId91"/>
    <p:sldId id="421" r:id="rId92"/>
    <p:sldId id="422" r:id="rId93"/>
    <p:sldId id="423" r:id="rId94"/>
    <p:sldId id="424" r:id="rId95"/>
    <p:sldId id="425" r:id="rId96"/>
    <p:sldId id="426" r:id="rId97"/>
    <p:sldId id="427" r:id="rId98"/>
    <p:sldId id="428" r:id="rId99"/>
    <p:sldId id="429" r:id="rId100"/>
    <p:sldId id="430" r:id="rId101"/>
    <p:sldId id="431" r:id="rId102"/>
    <p:sldId id="432" r:id="rId103"/>
    <p:sldId id="433" r:id="rId104"/>
    <p:sldId id="434" r:id="rId105"/>
    <p:sldId id="435" r:id="rId106"/>
    <p:sldId id="436" r:id="rId107"/>
    <p:sldId id="437" r:id="rId108"/>
    <p:sldId id="438" r:id="rId109"/>
    <p:sldId id="439" r:id="rId110"/>
    <p:sldId id="440" r:id="rId111"/>
    <p:sldId id="441" r:id="rId112"/>
    <p:sldId id="442" r:id="rId113"/>
    <p:sldId id="443" r:id="rId114"/>
    <p:sldId id="444" r:id="rId115"/>
    <p:sldId id="445" r:id="rId116"/>
    <p:sldId id="446" r:id="rId117"/>
    <p:sldId id="447" r:id="rId118"/>
    <p:sldId id="448" r:id="rId119"/>
    <p:sldId id="449" r:id="rId120"/>
    <p:sldId id="450" r:id="rId121"/>
    <p:sldId id="451" r:id="rId122"/>
    <p:sldId id="452" r:id="rId123"/>
    <p:sldId id="453" r:id="rId124"/>
    <p:sldId id="454" r:id="rId125"/>
    <p:sldId id="455" r:id="rId126"/>
    <p:sldId id="456" r:id="rId127"/>
    <p:sldId id="457" r:id="rId128"/>
    <p:sldId id="458" r:id="rId129"/>
    <p:sldId id="459" r:id="rId130"/>
    <p:sldId id="460" r:id="rId131"/>
    <p:sldId id="461" r:id="rId132"/>
    <p:sldId id="462" r:id="rId133"/>
    <p:sldId id="463" r:id="rId134"/>
    <p:sldId id="464" r:id="rId135"/>
    <p:sldId id="465" r:id="rId136"/>
    <p:sldId id="466" r:id="rId137"/>
    <p:sldId id="467" r:id="rId138"/>
    <p:sldId id="468" r:id="rId139"/>
    <p:sldId id="301" r:id="rId140"/>
    <p:sldId id="302" r:id="rId141"/>
    <p:sldId id="303" r:id="rId142"/>
    <p:sldId id="304" r:id="rId143"/>
    <p:sldId id="305" r:id="rId144"/>
    <p:sldId id="306" r:id="rId145"/>
    <p:sldId id="307" r:id="rId146"/>
    <p:sldId id="308" r:id="rId147"/>
    <p:sldId id="309" r:id="rId148"/>
    <p:sldId id="310" r:id="rId149"/>
    <p:sldId id="311" r:id="rId150"/>
    <p:sldId id="312" r:id="rId151"/>
    <p:sldId id="313" r:id="rId152"/>
    <p:sldId id="314" r:id="rId153"/>
    <p:sldId id="315" r:id="rId154"/>
    <p:sldId id="316" r:id="rId155"/>
    <p:sldId id="317" r:id="rId156"/>
    <p:sldId id="318" r:id="rId157"/>
    <p:sldId id="319" r:id="rId158"/>
    <p:sldId id="320" r:id="rId159"/>
    <p:sldId id="321" r:id="rId160"/>
    <p:sldId id="322" r:id="rId161"/>
    <p:sldId id="323" r:id="rId162"/>
    <p:sldId id="324" r:id="rId163"/>
    <p:sldId id="325" r:id="rId164"/>
    <p:sldId id="326" r:id="rId165"/>
    <p:sldId id="327" r:id="rId166"/>
    <p:sldId id="328" r:id="rId167"/>
    <p:sldId id="329" r:id="rId168"/>
    <p:sldId id="330" r:id="rId169"/>
    <p:sldId id="331" r:id="rId170"/>
    <p:sldId id="332" r:id="rId171"/>
    <p:sldId id="333" r:id="rId172"/>
    <p:sldId id="334" r:id="rId173"/>
    <p:sldId id="335" r:id="rId174"/>
    <p:sldId id="336" r:id="rId175"/>
    <p:sldId id="337" r:id="rId176"/>
    <p:sldId id="338" r:id="rId177"/>
    <p:sldId id="339" r:id="rId178"/>
    <p:sldId id="340" r:id="rId179"/>
    <p:sldId id="341" r:id="rId180"/>
    <p:sldId id="342" r:id="rId181"/>
    <p:sldId id="343" r:id="rId182"/>
    <p:sldId id="344" r:id="rId183"/>
    <p:sldId id="345" r:id="rId184"/>
    <p:sldId id="346" r:id="rId185"/>
    <p:sldId id="347" r:id="rId186"/>
    <p:sldId id="348" r:id="rId187"/>
    <p:sldId id="349" r:id="rId188"/>
    <p:sldId id="350" r:id="rId189"/>
    <p:sldId id="351" r:id="rId190"/>
    <p:sldId id="352" r:id="rId191"/>
    <p:sldId id="353" r:id="rId192"/>
    <p:sldId id="354" r:id="rId193"/>
    <p:sldId id="355" r:id="rId194"/>
    <p:sldId id="472" r:id="rId195"/>
    <p:sldId id="473" r:id="rId196"/>
    <p:sldId id="475" r:id="rId197"/>
    <p:sldId id="477" r:id="rId198"/>
    <p:sldId id="478" r:id="rId19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slide" Target="slides/slide195.xml"/><Relationship Id="rId200"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1"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D66611-4A0D-4C98-A175-933B09230F47}" type="datetimeFigureOut">
              <a:rPr lang="es-MX" smtClean="0"/>
              <a:pPr/>
              <a:t>27/08/2011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62C31D-5954-4E6E-9E08-B796834A1A3E}"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a:t>
            </a:fld>
            <a:endParaRPr lang="es-MX"/>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100</a:t>
            </a:fld>
            <a:endParaRPr lang="es-MX"/>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101</a:t>
            </a:fld>
            <a:endParaRPr lang="es-MX"/>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102</a:t>
            </a:fld>
            <a:endParaRPr lang="es-MX"/>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103</a:t>
            </a:fld>
            <a:endParaRPr lang="es-MX"/>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104</a:t>
            </a:fld>
            <a:endParaRPr lang="es-MX"/>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105</a:t>
            </a:fld>
            <a:endParaRPr lang="es-MX"/>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106</a:t>
            </a:fld>
            <a:endParaRPr lang="es-MX"/>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107</a:t>
            </a:fld>
            <a:endParaRPr lang="es-MX"/>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108</a:t>
            </a:fld>
            <a:endParaRPr lang="es-MX"/>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109</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11</a:t>
            </a:fld>
            <a:endParaRPr lang="es-MX"/>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110</a:t>
            </a:fld>
            <a:endParaRPr lang="es-MX"/>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111</a:t>
            </a:fld>
            <a:endParaRPr lang="es-MX"/>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112</a:t>
            </a:fld>
            <a:endParaRPr lang="es-MX"/>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138</a:t>
            </a:fld>
            <a:endParaRPr lang="es-MX"/>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6AF35EF2-63DB-469E-9979-232849F42798}" type="slidenum">
              <a:rPr lang="es-MX" smtClean="0"/>
              <a:pPr>
                <a:defRPr/>
              </a:pPr>
              <a:t>139</a:t>
            </a:fld>
            <a:endParaRPr lang="es-MX"/>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140</a:t>
            </a:fld>
            <a:endParaRPr lang="es-MX"/>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6AF35EF2-63DB-469E-9979-232849F42798}" type="slidenum">
              <a:rPr lang="es-MX" smtClean="0"/>
              <a:pPr>
                <a:defRPr/>
              </a:pPr>
              <a:t>190</a:t>
            </a:fld>
            <a:endParaRPr lang="es-MX"/>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193</a:t>
            </a:fld>
            <a:endParaRPr lang="es-MX"/>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194</a:t>
            </a:fld>
            <a:endParaRPr lang="es-MX"/>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195</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12</a:t>
            </a:fld>
            <a:endParaRPr lang="es-MX"/>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196</a:t>
            </a:fld>
            <a:endParaRPr lang="es-MX"/>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197</a:t>
            </a:fld>
            <a:endParaRPr lang="es-MX"/>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198</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13</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14</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15</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16</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17</a:t>
            </a:fld>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18</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C3FEDD9-D530-4A40-B6BC-278E16DD343D}" type="slidenum">
              <a:rPr lang="es-MX" smtClean="0"/>
              <a:pPr/>
              <a:t>19</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20</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21</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C3FEDD9-D530-4A40-B6BC-278E16DD343D}" type="slidenum">
              <a:rPr lang="es-MX" smtClean="0"/>
              <a:pPr/>
              <a:t>22</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23</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25</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26</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27</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28</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29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3</a:t>
            </a:fld>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6AF35EF2-63DB-469E-9979-232849F42798}" type="slidenum">
              <a:rPr lang="es-MX" smtClean="0"/>
              <a:pPr>
                <a:defRPr/>
              </a:pPr>
              <a:t>30</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31</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32</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33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34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A723AD9-17F5-442B-87A9-A242F1E168F9}" type="slidenum">
              <a:rPr lang="es-MX" smtClean="0"/>
              <a:pPr/>
              <a:t>35</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36</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37</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38</a:t>
            </a:fld>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39</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a:t>
            </a:fld>
            <a:endParaRPr 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40</a:t>
            </a:fld>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41</a:t>
            </a:fld>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42</a:t>
            </a:fld>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43</a:t>
            </a:fld>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44</a:t>
            </a:fld>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45</a:t>
            </a:fld>
            <a:endParaRPr 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46</a:t>
            </a:fld>
            <a:endParaRPr 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47</a:t>
            </a:fld>
            <a:endParaRPr lang="es-MX"/>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48</a:t>
            </a:fld>
            <a:endParaRPr lang="es-MX"/>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49</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a:t>
            </a:fld>
            <a:endParaRPr lang="es-MX"/>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50</a:t>
            </a:fld>
            <a:endParaRPr lang="es-MX"/>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51</a:t>
            </a:fld>
            <a:endParaRPr lang="es-MX"/>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52</a:t>
            </a:fld>
            <a:endParaRPr lang="es-MX"/>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53</a:t>
            </a:fld>
            <a:endParaRPr lang="es-MX"/>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54</a:t>
            </a:fld>
            <a:endParaRPr lang="es-MX"/>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55</a:t>
            </a:fld>
            <a:endParaRPr lang="es-MX"/>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56</a:t>
            </a:fld>
            <a:endParaRPr lang="es-MX"/>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57</a:t>
            </a:fld>
            <a:endParaRPr lang="es-MX"/>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58</a:t>
            </a:fld>
            <a:endParaRPr lang="es-MX"/>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59</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a:t>
            </a:fld>
            <a:endParaRPr lang="es-MX"/>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60</a:t>
            </a:fld>
            <a:endParaRPr lang="es-MX"/>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61</a:t>
            </a:fld>
            <a:endParaRPr lang="es-MX"/>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62</a:t>
            </a:fld>
            <a:endParaRPr lang="es-MX"/>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63</a:t>
            </a:fld>
            <a:endParaRPr lang="es-MX"/>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64</a:t>
            </a:fld>
            <a:endParaRPr lang="es-MX"/>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65</a:t>
            </a:fld>
            <a:endParaRPr lang="es-MX"/>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66</a:t>
            </a:fld>
            <a:endParaRPr lang="es-MX"/>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67</a:t>
            </a:fld>
            <a:endParaRPr lang="es-MX"/>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68</a:t>
            </a:fld>
            <a:endParaRPr lang="es-MX"/>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69</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C3FEDD9-D530-4A40-B6BC-278E16DD343D}" type="slidenum">
              <a:rPr lang="es-MX" smtClean="0"/>
              <a:pPr/>
              <a:t>7</a:t>
            </a:fld>
            <a:endParaRPr lang="es-MX"/>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70</a:t>
            </a:fld>
            <a:endParaRPr lang="es-MX"/>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71</a:t>
            </a:fld>
            <a:endParaRPr lang="es-MX"/>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72</a:t>
            </a:fld>
            <a:endParaRPr lang="es-MX"/>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73</a:t>
            </a:fld>
            <a:endParaRPr lang="es-MX"/>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74</a:t>
            </a:fld>
            <a:endParaRPr lang="es-MX"/>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75</a:t>
            </a:fld>
            <a:endParaRPr lang="es-MX"/>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76</a:t>
            </a:fld>
            <a:endParaRPr lang="es-MX"/>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77</a:t>
            </a:fld>
            <a:endParaRPr lang="es-MX"/>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78</a:t>
            </a:fld>
            <a:endParaRPr lang="es-MX"/>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79</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a:t>
            </a:fld>
            <a:endParaRPr lang="es-MX"/>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80</a:t>
            </a:fld>
            <a:endParaRPr lang="es-MX"/>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81</a:t>
            </a:fld>
            <a:endParaRPr lang="es-MX"/>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82</a:t>
            </a:fld>
            <a:endParaRPr lang="es-MX"/>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83</a:t>
            </a:fld>
            <a:endParaRPr lang="es-MX"/>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84</a:t>
            </a:fld>
            <a:endParaRPr lang="es-MX"/>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85</a:t>
            </a:fld>
            <a:endParaRPr lang="es-MX"/>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86</a:t>
            </a:fld>
            <a:endParaRPr lang="es-MX"/>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87</a:t>
            </a:fld>
            <a:endParaRPr lang="es-MX"/>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88</a:t>
            </a:fld>
            <a:endParaRPr lang="es-MX"/>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89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a:t>
            </a:fld>
            <a:endParaRPr lang="es-MX"/>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90</a:t>
            </a:fld>
            <a:endParaRPr lang="es-MX"/>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91</a:t>
            </a:fld>
            <a:endParaRPr lang="es-MX"/>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92</a:t>
            </a:fld>
            <a:endParaRPr lang="es-MX"/>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93</a:t>
            </a:fld>
            <a:endParaRPr lang="es-MX"/>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94</a:t>
            </a:fld>
            <a:endParaRPr lang="es-MX"/>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95</a:t>
            </a:fld>
            <a:endParaRPr lang="es-MX"/>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96</a:t>
            </a:fld>
            <a:endParaRPr lang="es-MX"/>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97</a:t>
            </a:fld>
            <a:endParaRPr lang="es-MX"/>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98</a:t>
            </a:fld>
            <a:endParaRPr lang="es-MX"/>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262C31D-5954-4E6E-9E08-B796834A1A3E}" type="slidenum">
              <a:rPr lang="es-MX" smtClean="0"/>
              <a:pPr/>
              <a:t>99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FAE47BB8-B3DA-419C-A62D-1E7047A00334}" type="datetimeFigureOut">
              <a:rPr lang="es-MX" smtClean="0"/>
              <a:pPr/>
              <a:t>27/08/2011</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A9EFB996-22E4-4A7E-BE20-1158640EE98B}"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AE47BB8-B3DA-419C-A62D-1E7047A00334}" type="datetimeFigureOut">
              <a:rPr lang="es-MX" smtClean="0"/>
              <a:pPr/>
              <a:t>27/08/2011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EFB996-22E4-4A7E-BE20-1158640EE98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AE47BB8-B3DA-419C-A62D-1E7047A00334}" type="datetimeFigureOut">
              <a:rPr lang="es-MX" smtClean="0"/>
              <a:pPr/>
              <a:t>27/08/2011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EFB996-22E4-4A7E-BE20-1158640EE98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AE47BB8-B3DA-419C-A62D-1E7047A00334}" type="datetimeFigureOut">
              <a:rPr lang="es-MX" smtClean="0"/>
              <a:pPr/>
              <a:t>27/08/2011</a:t>
            </a:fld>
            <a:endParaRPr lang="es-MX"/>
          </a:p>
        </p:txBody>
      </p:sp>
      <p:sp>
        <p:nvSpPr>
          <p:cNvPr id="9" name="8 Marcador de número de diapositiva"/>
          <p:cNvSpPr>
            <a:spLocks noGrp="1"/>
          </p:cNvSpPr>
          <p:nvPr>
            <p:ph type="sldNum" sz="quarter" idx="15"/>
          </p:nvPr>
        </p:nvSpPr>
        <p:spPr/>
        <p:txBody>
          <a:bodyPr rtlCol="0"/>
          <a:lstStyle/>
          <a:p>
            <a:fld id="{A9EFB996-22E4-4A7E-BE20-1158640EE98B}"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FAE47BB8-B3DA-419C-A62D-1E7047A00334}" type="datetimeFigureOut">
              <a:rPr lang="es-MX" smtClean="0"/>
              <a:pPr/>
              <a:t>27/08/2011</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A9EFB996-22E4-4A7E-BE20-1158640EE98B}"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AE47BB8-B3DA-419C-A62D-1E7047A00334}" type="datetimeFigureOut">
              <a:rPr lang="es-MX" smtClean="0"/>
              <a:pPr/>
              <a:t>27/08/2011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9EFB996-22E4-4A7E-BE20-1158640EE98B}"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FAE47BB8-B3DA-419C-A62D-1E7047A00334}" type="datetimeFigureOut">
              <a:rPr lang="es-MX" smtClean="0"/>
              <a:pPr/>
              <a:t>27/08/2011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9EFB996-22E4-4A7E-BE20-1158640EE98B}"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FAE47BB8-B3DA-419C-A62D-1E7047A00334}" type="datetimeFigureOut">
              <a:rPr lang="es-MX" smtClean="0"/>
              <a:pPr/>
              <a:t>27/08/2011</a:t>
            </a:fld>
            <a:endParaRPr lang="es-MX"/>
          </a:p>
        </p:txBody>
      </p:sp>
      <p:sp>
        <p:nvSpPr>
          <p:cNvPr id="7" name="6 Marcador de número de diapositiva"/>
          <p:cNvSpPr>
            <a:spLocks noGrp="1"/>
          </p:cNvSpPr>
          <p:nvPr>
            <p:ph type="sldNum" sz="quarter" idx="11"/>
          </p:nvPr>
        </p:nvSpPr>
        <p:spPr/>
        <p:txBody>
          <a:bodyPr rtlCol="0"/>
          <a:lstStyle/>
          <a:p>
            <a:fld id="{A9EFB996-22E4-4A7E-BE20-1158640EE98B}"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E47BB8-B3DA-419C-A62D-1E7047A00334}" type="datetimeFigureOut">
              <a:rPr lang="es-MX" smtClean="0"/>
              <a:pPr/>
              <a:t>27/08/2011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9EFB996-22E4-4A7E-BE20-1158640EE98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FAE47BB8-B3DA-419C-A62D-1E7047A00334}" type="datetimeFigureOut">
              <a:rPr lang="es-MX" smtClean="0"/>
              <a:pPr/>
              <a:t>27/08/2011</a:t>
            </a:fld>
            <a:endParaRPr lang="es-MX"/>
          </a:p>
        </p:txBody>
      </p:sp>
      <p:sp>
        <p:nvSpPr>
          <p:cNvPr id="22" name="21 Marcador de número de diapositiva"/>
          <p:cNvSpPr>
            <a:spLocks noGrp="1"/>
          </p:cNvSpPr>
          <p:nvPr>
            <p:ph type="sldNum" sz="quarter" idx="15"/>
          </p:nvPr>
        </p:nvSpPr>
        <p:spPr/>
        <p:txBody>
          <a:bodyPr rtlCol="0"/>
          <a:lstStyle/>
          <a:p>
            <a:fld id="{A9EFB996-22E4-4A7E-BE20-1158640EE98B}"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FAE47BB8-B3DA-419C-A62D-1E7047A00334}" type="datetimeFigureOut">
              <a:rPr lang="es-MX" smtClean="0"/>
              <a:pPr/>
              <a:t>27/08/2011</a:t>
            </a:fld>
            <a:endParaRPr lang="es-MX"/>
          </a:p>
        </p:txBody>
      </p:sp>
      <p:sp>
        <p:nvSpPr>
          <p:cNvPr id="18" name="17 Marcador de número de diapositiva"/>
          <p:cNvSpPr>
            <a:spLocks noGrp="1"/>
          </p:cNvSpPr>
          <p:nvPr>
            <p:ph type="sldNum" sz="quarter" idx="11"/>
          </p:nvPr>
        </p:nvSpPr>
        <p:spPr/>
        <p:txBody>
          <a:bodyPr rtlCol="0"/>
          <a:lstStyle/>
          <a:p>
            <a:fld id="{A9EFB996-22E4-4A7E-BE20-1158640EE98B}"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AE47BB8-B3DA-419C-A62D-1E7047A00334}" type="datetimeFigureOut">
              <a:rPr lang="es-MX" smtClean="0"/>
              <a:pPr/>
              <a:t>27/08/2011</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9EFB996-22E4-4A7E-BE20-1158640EE98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s.wikipedia.org/wiki/Cuerpo_(anatom%C3%ADa)"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8.gif"/><Relationship Id="rId5" Type="http://schemas.openxmlformats.org/officeDocument/2006/relationships/hyperlink" Target="http://es.wikipedia.org/wiki/M%C3%BAsculo" TargetMode="External"/><Relationship Id="rId4" Type="http://schemas.openxmlformats.org/officeDocument/2006/relationships/hyperlink" Target="http://es.wikipedia.org/wiki/Bipedestaci%C3%B3n"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es.wikipedia.org/wiki/Calcio" TargetMode="External"/><Relationship Id="rId13" Type="http://schemas.openxmlformats.org/officeDocument/2006/relationships/image" Target="../media/image8.gif"/><Relationship Id="rId3" Type="http://schemas.openxmlformats.org/officeDocument/2006/relationships/hyperlink" Target="http://es.wikipedia.org/wiki/V%C3%ADscera" TargetMode="External"/><Relationship Id="rId7" Type="http://schemas.openxmlformats.org/officeDocument/2006/relationships/hyperlink" Target="http://es.wikipedia.org/wiki/Sal_(qu%C3%ADmica)" TargetMode="External"/><Relationship Id="rId12" Type="http://schemas.openxmlformats.org/officeDocument/2006/relationships/hyperlink" Target="http://es.wikipedia.org/wiki/Sangre"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http://es.wikipedia.org/wiki/Pulm%C3%B3n" TargetMode="External"/><Relationship Id="rId11" Type="http://schemas.openxmlformats.org/officeDocument/2006/relationships/hyperlink" Target="http://es.wikipedia.org/wiki/Hematopoyesis" TargetMode="External"/><Relationship Id="rId5" Type="http://schemas.openxmlformats.org/officeDocument/2006/relationships/hyperlink" Target="http://es.wikipedia.org/wiki/Costilla" TargetMode="External"/><Relationship Id="rId10" Type="http://schemas.openxmlformats.org/officeDocument/2006/relationships/hyperlink" Target="http://es.wikipedia.org/wiki/M%C3%A9dula_%C3%B3sea" TargetMode="External"/><Relationship Id="rId4" Type="http://schemas.openxmlformats.org/officeDocument/2006/relationships/hyperlink" Target="http://es.wikipedia.org/wiki/Presi%C3%B3n" TargetMode="External"/><Relationship Id="rId9" Type="http://schemas.openxmlformats.org/officeDocument/2006/relationships/hyperlink" Target="http://es.wikipedia.org/wiki/Fosfato" TargetMode="Externa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14.xml"/><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Microscopio_%C3%B3ptico"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4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s.wikipedia.org/wiki/Col%C3%A1geno"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anatomiahumana.ucv.cl/kine1/archivos/sum2s2_6.jpg" TargetMode="Externa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s.wikipedia.org/wiki/C%C3%A9lul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http://es.wikipedia.org/wiki/Osteoblasto" TargetMode="External"/></Relationships>
</file>

<file path=ppt/slides/_rels/slide17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es.wikipedia.org/wiki/Hueso_parietal" TargetMode="External"/><Relationship Id="rId3" Type="http://schemas.openxmlformats.org/officeDocument/2006/relationships/hyperlink" Target="http://es.wikipedia.org/wiki/Osificaci%C3%B3n_intramembranosa" TargetMode="External"/><Relationship Id="rId7" Type="http://schemas.openxmlformats.org/officeDocument/2006/relationships/hyperlink" Target="http://es.wikipedia.org/wiki/Hueso_occipita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es.wikipedia.org/wiki/Hueso_frontal" TargetMode="External"/><Relationship Id="rId5" Type="http://schemas.openxmlformats.org/officeDocument/2006/relationships/hyperlink" Target="http://es.wikipedia.org/wiki/Cr%C3%A1neo" TargetMode="External"/><Relationship Id="rId10" Type="http://schemas.openxmlformats.org/officeDocument/2006/relationships/image" Target="../media/image15.png"/><Relationship Id="rId4" Type="http://schemas.openxmlformats.org/officeDocument/2006/relationships/hyperlink" Target="http://es.wikipedia.org/wiki/Tejido_conectivo" TargetMode="External"/><Relationship Id="rId9" Type="http://schemas.openxmlformats.org/officeDocument/2006/relationships/hyperlink" Target="http://es.wikipedia.org/wiki/Hueso_temporal" TargetMode="Externa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17.xml"/><Relationship Id="rId1" Type="http://schemas.openxmlformats.org/officeDocument/2006/relationships/slideLayout" Target="../slideLayouts/slideLayout2.xml"/><Relationship Id="rId5" Type="http://schemas.openxmlformats.org/officeDocument/2006/relationships/image" Target="../media/image95.jpeg"/><Relationship Id="rId4" Type="http://schemas.openxmlformats.org/officeDocument/2006/relationships/image" Target="../media/image94.jpeg"/></Relationships>
</file>

<file path=ppt/slides/_rels/slide194.xml.rels><?xml version="1.0" encoding="UTF-8" standalone="yes"?>
<Relationships xmlns="http://schemas.openxmlformats.org/package/2006/relationships"><Relationship Id="rId3" Type="http://schemas.openxmlformats.org/officeDocument/2006/relationships/image" Target="../media/image96.jpeg"/><Relationship Id="rId7" Type="http://schemas.openxmlformats.org/officeDocument/2006/relationships/image" Target="../media/image8.gif"/><Relationship Id="rId2" Type="http://schemas.openxmlformats.org/officeDocument/2006/relationships/notesSlide" Target="../notesSlides/notesSlide118.xml"/><Relationship Id="rId1" Type="http://schemas.openxmlformats.org/officeDocument/2006/relationships/slideLayout" Target="../slideLayouts/slideLayout2.xml"/><Relationship Id="rId6" Type="http://schemas.openxmlformats.org/officeDocument/2006/relationships/image" Target="../media/image99.gif"/><Relationship Id="rId5" Type="http://schemas.openxmlformats.org/officeDocument/2006/relationships/image" Target="../media/image98.jpeg"/><Relationship Id="rId4" Type="http://schemas.openxmlformats.org/officeDocument/2006/relationships/image" Target="../media/image97.jpeg"/></Relationships>
</file>

<file path=ppt/slides/_rels/slide195.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3.png"/><Relationship Id="rId2" Type="http://schemas.openxmlformats.org/officeDocument/2006/relationships/notesSlide" Target="../notesSlides/notesSlide119.xml"/><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102.gif"/><Relationship Id="rId4" Type="http://schemas.openxmlformats.org/officeDocument/2006/relationships/image" Target="../media/image101.jpeg"/></Relationships>
</file>

<file path=ppt/slides/_rels/slide196.xml.rels><?xml version="1.0" encoding="UTF-8" standalone="yes"?>
<Relationships xmlns="http://schemas.openxmlformats.org/package/2006/relationships"><Relationship Id="rId3" Type="http://schemas.openxmlformats.org/officeDocument/2006/relationships/image" Target="../media/image104.jpeg"/><Relationship Id="rId7" Type="http://schemas.openxmlformats.org/officeDocument/2006/relationships/image" Target="../media/image107.jpeg"/><Relationship Id="rId2" Type="http://schemas.openxmlformats.org/officeDocument/2006/relationships/notesSlide" Target="../notesSlides/notesSlide120.xml"/><Relationship Id="rId1" Type="http://schemas.openxmlformats.org/officeDocument/2006/relationships/slideLayout" Target="../slideLayouts/slideLayout2.xml"/><Relationship Id="rId6" Type="http://schemas.openxmlformats.org/officeDocument/2006/relationships/image" Target="../media/image106.jpeg"/><Relationship Id="rId5" Type="http://schemas.openxmlformats.org/officeDocument/2006/relationships/image" Target="../media/image105.jpeg"/><Relationship Id="rId4" Type="http://schemas.openxmlformats.org/officeDocument/2006/relationships/image" Target="../media/image49.jpeg"/></Relationships>
</file>

<file path=ppt/slides/_rels/slide197.xml.rels><?xml version="1.0" encoding="UTF-8" standalone="yes"?>
<Relationships xmlns="http://schemas.openxmlformats.org/package/2006/relationships"><Relationship Id="rId3" Type="http://schemas.openxmlformats.org/officeDocument/2006/relationships/image" Target="../media/image108.gif"/><Relationship Id="rId2" Type="http://schemas.openxmlformats.org/officeDocument/2006/relationships/notesSlide" Target="../notesSlides/notesSlide121.xml"/><Relationship Id="rId1" Type="http://schemas.openxmlformats.org/officeDocument/2006/relationships/slideLayout" Target="../slideLayouts/slideLayout7.xml"/><Relationship Id="rId6" Type="http://schemas.openxmlformats.org/officeDocument/2006/relationships/image" Target="../media/image111.gif"/><Relationship Id="rId5" Type="http://schemas.openxmlformats.org/officeDocument/2006/relationships/image" Target="../media/image110.gif"/><Relationship Id="rId4" Type="http://schemas.openxmlformats.org/officeDocument/2006/relationships/image" Target="../media/image109.gif"/></Relationships>
</file>

<file path=ppt/slides/_rels/slide198.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122.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114.jpeg"/><Relationship Id="rId4" Type="http://schemas.openxmlformats.org/officeDocument/2006/relationships/image" Target="../media/image113.png"/></Relationships>
</file>

<file path=ppt/slides/_rels/slide2.xml.rels><?xml version="1.0" encoding="UTF-8" standalone="yes"?>
<Relationships xmlns="http://schemas.openxmlformats.org/package/2006/relationships"><Relationship Id="rId3" Type="http://schemas.openxmlformats.org/officeDocument/2006/relationships/hyperlink" Target="http://es.wikipedia.org/wiki/Hueso"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upload.wikimedia.org/wikipedia/commons/0/0e/Skeleton2.jp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es.wikipedia.org/wiki/Osificaci%C3%B3n_endocondra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es.wikipedia.org/wiki/Patolog%C3%ADa" TargetMode="External"/><Relationship Id="rId7" Type="http://schemas.openxmlformats.org/officeDocument/2006/relationships/hyperlink" Target="http://es.wikipedia.org/wiki/%C3%93rgan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es.wikipedia.org/wiki/Metabolismo" TargetMode="External"/><Relationship Id="rId5" Type="http://schemas.openxmlformats.org/officeDocument/2006/relationships/hyperlink" Target="http://es.wikipedia.org/wiki/Neoplasia" TargetMode="External"/><Relationship Id="rId4" Type="http://schemas.openxmlformats.org/officeDocument/2006/relationships/hyperlink" Target="http://es.wikipedia.org/wiki/Inflamaci%C3%B3n"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es.wikipedia.org/wiki/S%C3%ADndrome_de_Marfan" TargetMode="External"/><Relationship Id="rId3" Type="http://schemas.openxmlformats.org/officeDocument/2006/relationships/hyperlink" Target="http://es.wikipedia.org/wiki/Falange" TargetMode="External"/><Relationship Id="rId7" Type="http://schemas.openxmlformats.org/officeDocument/2006/relationships/hyperlink" Target="http://es.wikipedia.org/wiki/Ara%C3%B1a" TargetMode="External"/><Relationship Id="rId12"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es.wikipedia.org/w/index.php?title=Aracnodactilismo&amp;action=edit&amp;redlink=1" TargetMode="External"/><Relationship Id="rId11" Type="http://schemas.openxmlformats.org/officeDocument/2006/relationships/hyperlink" Target="http://www.fuerzaycontrol.com/fotos/artrosis%20dedos%20extrema%20copia.jpg" TargetMode="External"/><Relationship Id="rId5" Type="http://schemas.openxmlformats.org/officeDocument/2006/relationships/hyperlink" Target="http://es.wikipedia.org/w/index.php?title=Sindactilismo&amp;action=edit&amp;redlink=1" TargetMode="External"/><Relationship Id="rId10" Type="http://schemas.openxmlformats.org/officeDocument/2006/relationships/hyperlink" Target="http://es.wikipedia.org/wiki/Enanismo" TargetMode="External"/><Relationship Id="rId4" Type="http://schemas.openxmlformats.org/officeDocument/2006/relationships/hyperlink" Target="http://es.wikipedia.org/wiki/Costilla" TargetMode="External"/><Relationship Id="rId9" Type="http://schemas.openxmlformats.org/officeDocument/2006/relationships/hyperlink" Target="http://es.wikipedia.org/wiki/Acondroplasia"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es.wikipedia.org/wiki/Vaso_sangu%C3%ADneo" TargetMode="External"/><Relationship Id="rId7" Type="http://schemas.openxmlformats.org/officeDocument/2006/relationships/hyperlink" Target="http://upload.wikimedia.org/wikipedia/commons/1/11/Cdm_hip_fracture_343.jp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es.wikipedia.org/wiki/Osteoblasto" TargetMode="External"/><Relationship Id="rId5" Type="http://schemas.openxmlformats.org/officeDocument/2006/relationships/hyperlink" Target="http://es.wikipedia.org/wiki/Tejido_conjuntivo" TargetMode="External"/><Relationship Id="rId4" Type="http://schemas.openxmlformats.org/officeDocument/2006/relationships/hyperlink" Target="http://es.wikipedia.org/wiki/Hematoma"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doyma.es/ficheros/images/274/274v07n02/grande/274v07n02-13087675fig01.jp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hyperlink" Target="http://es.wikipedia.org/wiki/Densitometr%C3%ADa_%C3%B3sea"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es.wikipedia.org/wiki/Menopausia" TargetMode="External"/><Relationship Id="rId4" Type="http://schemas.openxmlformats.org/officeDocument/2006/relationships/hyperlink" Target="http://es.wikipedia.org/wiki/Tercera_edad"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Tejido_cartilaginoso" TargetMode="External"/><Relationship Id="rId3" Type="http://schemas.openxmlformats.org/officeDocument/2006/relationships/hyperlink" Target="http://es.wikipedia.org/wiki/Hueso" TargetMode="External"/><Relationship Id="rId7" Type="http://schemas.openxmlformats.org/officeDocument/2006/relationships/hyperlink" Target="http://es.wikipedia.org/wiki/M%C3%BAsculo"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es.wikipedia.org/wiki/Tend%C3%B3n" TargetMode="External"/><Relationship Id="rId5" Type="http://schemas.openxmlformats.org/officeDocument/2006/relationships/hyperlink" Target="http://es.wikipedia.org/wiki/Ligamento" TargetMode="External"/><Relationship Id="rId4" Type="http://schemas.openxmlformats.org/officeDocument/2006/relationships/hyperlink" Target="http://es.wikipedia.org/wiki/Hioides" TargetMode="External"/><Relationship Id="rId9"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s.wikipedia.org/wiki/Hueso" TargetMode="External"/><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upload.wikimedia.org/wikipedia/commons/0/0e/Skeleton2.jpg" TargetMode="External"/><Relationship Id="rId5" Type="http://schemas.openxmlformats.org/officeDocument/2006/relationships/hyperlink" Target="http://es.wikipedia.org/wiki/Reci%C3%A9n_nacido" TargetMode="External"/><Relationship Id="rId4" Type="http://schemas.openxmlformats.org/officeDocument/2006/relationships/hyperlink" Target="http://es.wikipedia.org/wiki/Ni%C3%B1o"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hyperlink" Target="http://upload.wikimedia.org/wikipedia/commons/9/93/Gray149.png"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es.wikipedia.org/wiki/Cara" TargetMode="External"/><Relationship Id="rId13" Type="http://schemas.openxmlformats.org/officeDocument/2006/relationships/hyperlink" Target="http://es.wikipedia.org/wiki/Estern%C3%B3n" TargetMode="External"/><Relationship Id="rId3" Type="http://schemas.openxmlformats.org/officeDocument/2006/relationships/hyperlink" Target="http://es.wikipedia.org/wiki/Columna_vertebral" TargetMode="External"/><Relationship Id="rId7" Type="http://schemas.openxmlformats.org/officeDocument/2006/relationships/hyperlink" Target="http://es.wikipedia.org/wiki/Cr%C3%A1neo" TargetMode="External"/><Relationship Id="rId12" Type="http://schemas.openxmlformats.org/officeDocument/2006/relationships/hyperlink" Target="http://es.wikipedia.org/wiki/Costilla"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es.wikipedia.org/wiki/Cabeza_%C3%B3sea" TargetMode="External"/><Relationship Id="rId11" Type="http://schemas.openxmlformats.org/officeDocument/2006/relationships/hyperlink" Target="http://es.wikipedia.org/wiki/T%C3%B3rax" TargetMode="External"/><Relationship Id="rId5" Type="http://schemas.openxmlformats.org/officeDocument/2006/relationships/hyperlink" Target="http://es.wikipedia.org/wiki/C%C3%B3ccix" TargetMode="External"/><Relationship Id="rId15" Type="http://schemas.openxmlformats.org/officeDocument/2006/relationships/image" Target="../media/image3.jpeg"/><Relationship Id="rId10" Type="http://schemas.openxmlformats.org/officeDocument/2006/relationships/hyperlink" Target="http://es.wikipedia.org/wiki/Hioides" TargetMode="External"/><Relationship Id="rId4" Type="http://schemas.openxmlformats.org/officeDocument/2006/relationships/hyperlink" Target="http://es.wikipedia.org/wiki/Raquis" TargetMode="External"/><Relationship Id="rId9" Type="http://schemas.openxmlformats.org/officeDocument/2006/relationships/hyperlink" Target="http://es.wikipedia.org/wiki/O%C3%ADdo" TargetMode="External"/><Relationship Id="rId14" Type="http://schemas.openxmlformats.org/officeDocument/2006/relationships/hyperlink" Target="http://upload.wikimedia.org/wikipedia/commons/0/0e/Skeleton2.jpg"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hyperlink" Target="http://1.bp.blogspot.com/_xNxMeZFMD2Y/SAK4ua3rnZI/AAAAAAAABXg/Di0W3KCO42s/s1600-h/Imagen1.pn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s.wikipedia.org/wiki/Carpo" TargetMode="External"/><Relationship Id="rId13" Type="http://schemas.openxmlformats.org/officeDocument/2006/relationships/hyperlink" Target="http://es.wikipedia.org/wiki/Pierna" TargetMode="External"/><Relationship Id="rId18" Type="http://schemas.openxmlformats.org/officeDocument/2006/relationships/hyperlink" Target="http://es.wikipedia.org/wiki/Pubis" TargetMode="External"/><Relationship Id="rId3" Type="http://schemas.openxmlformats.org/officeDocument/2006/relationships/hyperlink" Target="http://es.wikipedia.org/w/index.php?title=Huesos_de_la_cintura_escapular&amp;action=edit&amp;redlink=1" TargetMode="External"/><Relationship Id="rId7" Type="http://schemas.openxmlformats.org/officeDocument/2006/relationships/hyperlink" Target="http://es.wikipedia.org/wiki/Mano" TargetMode="External"/><Relationship Id="rId12" Type="http://schemas.openxmlformats.org/officeDocument/2006/relationships/hyperlink" Target="http://es.wikipedia.org/wiki/Esc%C3%A1pula" TargetMode="External"/><Relationship Id="rId17" Type="http://schemas.openxmlformats.org/officeDocument/2006/relationships/hyperlink" Target="http://es.wikipedia.org/wiki/Isquion" TargetMode="External"/><Relationship Id="rId2" Type="http://schemas.openxmlformats.org/officeDocument/2006/relationships/notesSlide" Target="../notesSlides/notesSlide6.xml"/><Relationship Id="rId16" Type="http://schemas.openxmlformats.org/officeDocument/2006/relationships/hyperlink" Target="http://es.wikipedia.org/wiki/Ilion" TargetMode="External"/><Relationship Id="rId20"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hyperlink" Target="http://es.wikipedia.org/wiki/Antebrazo" TargetMode="External"/><Relationship Id="rId11" Type="http://schemas.openxmlformats.org/officeDocument/2006/relationships/hyperlink" Target="http://es.wikipedia.org/wiki/Clav%C3%ADcula" TargetMode="External"/><Relationship Id="rId5" Type="http://schemas.openxmlformats.org/officeDocument/2006/relationships/hyperlink" Target="http://es.wikipedia.org/wiki/Brazo" TargetMode="External"/><Relationship Id="rId15" Type="http://schemas.openxmlformats.org/officeDocument/2006/relationships/hyperlink" Target="http://es.wikipedia.org/wiki/Pelvis" TargetMode="External"/><Relationship Id="rId10" Type="http://schemas.openxmlformats.org/officeDocument/2006/relationships/hyperlink" Target="http://es.wikipedia.org/wiki/Falanges" TargetMode="External"/><Relationship Id="rId19" Type="http://schemas.openxmlformats.org/officeDocument/2006/relationships/hyperlink" Target="http://upload.wikimedia.org/wikipedia/commons/0/0e/Skeleton2.jpg" TargetMode="External"/><Relationship Id="rId4" Type="http://schemas.openxmlformats.org/officeDocument/2006/relationships/hyperlink" Target="http://es.wikipedia.org/w/index.php?title=Huesos_de_las_extremidades_superiores&amp;action=edit&amp;redlink=1" TargetMode="External"/><Relationship Id="rId9" Type="http://schemas.openxmlformats.org/officeDocument/2006/relationships/hyperlink" Target="http://es.wikipedia.org/wiki/Metacarpo" TargetMode="External"/><Relationship Id="rId14" Type="http://schemas.openxmlformats.org/officeDocument/2006/relationships/hyperlink" Target="http://es.wikipedia.org/wiki/Pie"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1.bp.blogspot.com/_xNxMeZFMD2Y/SAK4ua3rnZI/AAAAAAAABXg/Di0W3KCO42s/s1600-h/Imagen1.png"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Archivo:Clavicula_inf.jpg" TargetMode="External"/><Relationship Id="rId3" Type="http://schemas.openxmlformats.org/officeDocument/2006/relationships/hyperlink" Target="http://es.wikipedia.org/wiki/Agua" TargetMode="External"/><Relationship Id="rId7" Type="http://schemas.openxmlformats.org/officeDocument/2006/relationships/hyperlink" Target="http://es.wikipedia.org/wiki/Col%C3%A1gen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s.wikipedia.org/wiki/Carbonato_de_calcio" TargetMode="External"/><Relationship Id="rId5" Type="http://schemas.openxmlformats.org/officeDocument/2006/relationships/hyperlink" Target="http://es.wikipedia.org/wiki/Fosfato" TargetMode="External"/><Relationship Id="rId10" Type="http://schemas.openxmlformats.org/officeDocument/2006/relationships/image" Target="../media/image5.gif"/><Relationship Id="rId4" Type="http://schemas.openxmlformats.org/officeDocument/2006/relationships/hyperlink" Target="http://es.wikipedia.org/wiki/Mineral" TargetMode="External"/><Relationship Id="rId9" Type="http://schemas.openxmlformats.org/officeDocument/2006/relationships/image" Target="../media/image4.jpeg"/></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7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7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5.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hyperlink" Target="http://upload.wikimedia.org/wikipedia/commons/e/e6/Gray151.png"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hyperlink" Target="http://es.wikipedia.org/wiki/Hormona" TargetMode="External"/><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es.wikipedia.org/wiki/Archivo:Gray200.png" TargetMode="External"/><Relationship Id="rId5" Type="http://schemas.openxmlformats.org/officeDocument/2006/relationships/hyperlink" Target="http://es.wikipedia.org/wiki/Tejido_(biolog%C3%ADa)" TargetMode="External"/><Relationship Id="rId4" Type="http://schemas.openxmlformats.org/officeDocument/2006/relationships/hyperlink" Target="http://es.wikipedia.org/wiki/Vitamina" TargetMode="External"/></Relationships>
</file>

<file path=ppt/slides/_rels/slide8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80.xml"/><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jpe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Hormon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es.wikipedia.org/wiki/Tejido_(biolog%C3%ADa)" TargetMode="External"/><Relationship Id="rId4" Type="http://schemas.openxmlformats.org/officeDocument/2006/relationships/hyperlink" Target="http://es.wikipedia.org/wiki/Vitamina" TargetMode="Externa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643174" y="857232"/>
            <a:ext cx="3457572" cy="714380"/>
          </a:xfrm>
        </p:spPr>
        <p:txBody>
          <a:bodyPr>
            <a:normAutofit/>
          </a:bodyPr>
          <a:lstStyle/>
          <a:p>
            <a:pPr algn="ctr"/>
            <a:r>
              <a:rPr lang="es-MX" dirty="0" smtClean="0">
                <a:solidFill>
                  <a:schemeClr val="accent4">
                    <a:lumMod val="50000"/>
                  </a:schemeClr>
                </a:solidFill>
              </a:rPr>
              <a:t>ANATOMIA III</a:t>
            </a:r>
            <a:endParaRPr lang="es-MX" dirty="0">
              <a:solidFill>
                <a:schemeClr val="accent4">
                  <a:lumMod val="50000"/>
                </a:schemeClr>
              </a:solidFill>
            </a:endParaRPr>
          </a:p>
        </p:txBody>
      </p:sp>
      <p:sp>
        <p:nvSpPr>
          <p:cNvPr id="3" name="2 Subtítulo"/>
          <p:cNvSpPr>
            <a:spLocks noGrp="1"/>
          </p:cNvSpPr>
          <p:nvPr>
            <p:ph type="subTitle" idx="1"/>
          </p:nvPr>
        </p:nvSpPr>
        <p:spPr>
          <a:xfrm>
            <a:off x="2786050" y="2000240"/>
            <a:ext cx="4786346" cy="500066"/>
          </a:xfrm>
        </p:spPr>
        <p:txBody>
          <a:bodyPr>
            <a:noAutofit/>
          </a:bodyPr>
          <a:lstStyle/>
          <a:p>
            <a:r>
              <a:rPr lang="es-MX" sz="2800" b="1" dirty="0" smtClean="0">
                <a:solidFill>
                  <a:schemeClr val="accent4">
                    <a:lumMod val="50000"/>
                  </a:schemeClr>
                </a:solidFill>
              </a:rPr>
              <a:t>MÚSCULOS Y HUESOS</a:t>
            </a:r>
            <a:endParaRPr lang="es-MX" sz="2800" b="1" dirty="0">
              <a:solidFill>
                <a:schemeClr val="accent4">
                  <a:lumMod val="50000"/>
                </a:schemeClr>
              </a:solidFill>
            </a:endParaRPr>
          </a:p>
        </p:txBody>
      </p:sp>
      <p:pic>
        <p:nvPicPr>
          <p:cNvPr id="56322" name="Picture 2" descr="weffw"/>
          <p:cNvPicPr>
            <a:picLocks noChangeAspect="1" noChangeArrowheads="1"/>
          </p:cNvPicPr>
          <p:nvPr/>
        </p:nvPicPr>
        <p:blipFill>
          <a:blip r:embed="rId3" cstate="print"/>
          <a:srcRect/>
          <a:stretch>
            <a:fillRect/>
          </a:stretch>
        </p:blipFill>
        <p:spPr bwMode="auto">
          <a:xfrm>
            <a:off x="3500430" y="2643182"/>
            <a:ext cx="3057525" cy="3810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596" y="357166"/>
            <a:ext cx="8143932" cy="2893100"/>
          </a:xfrm>
          <a:prstGeom prst="rect">
            <a:avLst/>
          </a:prstGeom>
          <a:noFill/>
        </p:spPr>
        <p:txBody>
          <a:bodyPr wrap="square" rtlCol="0">
            <a:spAutoFit/>
          </a:bodyPr>
          <a:lstStyle/>
          <a:p>
            <a:pPr algn="just"/>
            <a:r>
              <a:rPr lang="es-MX" sz="2000" dirty="0" smtClean="0">
                <a:solidFill>
                  <a:schemeClr val="accent1">
                    <a:lumMod val="75000"/>
                  </a:schemeClr>
                </a:solidFill>
                <a:latin typeface="Arial" pitchFamily="34" charset="0"/>
                <a:cs typeface="Arial" pitchFamily="34" charset="0"/>
              </a:rPr>
              <a:t>FUNCIONES </a:t>
            </a:r>
          </a:p>
          <a:p>
            <a:pPr algn="just"/>
            <a:endParaRPr lang="es-MX" sz="1200" dirty="0" smtClean="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 Sostén mecánico del </a:t>
            </a:r>
            <a:r>
              <a:rPr lang="es-MX" sz="2000" dirty="0" smtClean="0">
                <a:latin typeface="Arial" pitchFamily="34" charset="0"/>
                <a:cs typeface="Arial" pitchFamily="34" charset="0"/>
                <a:hlinkClick r:id="rId3" tooltip="Cuerpo (anatomía)"/>
              </a:rPr>
              <a:t>cuerpo</a:t>
            </a:r>
            <a:r>
              <a:rPr lang="es-MX" sz="2000" dirty="0" smtClean="0">
                <a:latin typeface="Arial" pitchFamily="34" charset="0"/>
                <a:cs typeface="Arial" pitchFamily="34" charset="0"/>
              </a:rPr>
              <a:t> y de sus partes blandas</a:t>
            </a:r>
          </a:p>
          <a:p>
            <a:pPr algn="just"/>
            <a:endParaRPr lang="es-MX" sz="1000" dirty="0" smtClean="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Mantenimiento postural: permite posturas como la </a:t>
            </a:r>
            <a:r>
              <a:rPr lang="es-MX" sz="2000" dirty="0" smtClean="0">
                <a:latin typeface="Arial" pitchFamily="34" charset="0"/>
                <a:cs typeface="Arial" pitchFamily="34" charset="0"/>
                <a:hlinkClick r:id="rId4" tooltip="Bipedestación"/>
              </a:rPr>
              <a:t>bipedestación</a:t>
            </a:r>
            <a:endParaRPr lang="es-MX" sz="2000" dirty="0" smtClean="0">
              <a:latin typeface="Arial" pitchFamily="34" charset="0"/>
              <a:cs typeface="Arial" pitchFamily="34" charset="0"/>
            </a:endParaRPr>
          </a:p>
          <a:p>
            <a:pPr algn="just"/>
            <a:endParaRPr lang="es-MX" sz="1000" dirty="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Soporte dinámico: colabora para la marcha, locomoción y movimientos corporales: funcionando como palancas y puntos de anclaje para los </a:t>
            </a:r>
            <a:r>
              <a:rPr lang="es-MX" sz="2000" dirty="0" smtClean="0">
                <a:latin typeface="Arial" pitchFamily="34" charset="0"/>
                <a:cs typeface="Arial" pitchFamily="34" charset="0"/>
                <a:hlinkClick r:id="rId5" tooltip="Músculo"/>
              </a:rPr>
              <a:t>músculos</a:t>
            </a:r>
            <a:endParaRPr lang="es-MX" sz="2000" dirty="0">
              <a:latin typeface="Arial" pitchFamily="34" charset="0"/>
              <a:cs typeface="Arial" pitchFamily="34" charset="0"/>
            </a:endParaRPr>
          </a:p>
          <a:p>
            <a:pPr algn="just">
              <a:buFont typeface="Arial" pitchFamily="34" charset="0"/>
              <a:buChar char="•"/>
            </a:pPr>
            <a:endParaRPr lang="es-MX" sz="1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grpSp>
        <p:nvGrpSpPr>
          <p:cNvPr id="7" name="6 Grupo"/>
          <p:cNvGrpSpPr/>
          <p:nvPr/>
        </p:nvGrpSpPr>
        <p:grpSpPr>
          <a:xfrm>
            <a:off x="2857488" y="2928934"/>
            <a:ext cx="5143536" cy="3481415"/>
            <a:chOff x="1571604" y="2928934"/>
            <a:chExt cx="4857784" cy="3481415"/>
          </a:xfrm>
        </p:grpSpPr>
        <p:pic>
          <p:nvPicPr>
            <p:cNvPr id="4" name="Picture 10" descr="g drgr"/>
            <p:cNvPicPr>
              <a:picLocks noChangeAspect="1" noChangeArrowheads="1"/>
            </p:cNvPicPr>
            <p:nvPr/>
          </p:nvPicPr>
          <p:blipFill>
            <a:blip r:embed="rId6" cstate="print"/>
            <a:srcRect/>
            <a:stretch>
              <a:fillRect/>
            </a:stretch>
          </p:blipFill>
          <p:spPr bwMode="auto">
            <a:xfrm>
              <a:off x="1571604" y="3071810"/>
              <a:ext cx="4857784" cy="3338539"/>
            </a:xfrm>
            <a:prstGeom prst="rect">
              <a:avLst/>
            </a:prstGeom>
            <a:noFill/>
          </p:spPr>
        </p:pic>
        <p:sp>
          <p:nvSpPr>
            <p:cNvPr id="6" name="5 Rectángulo"/>
            <p:cNvSpPr/>
            <p:nvPr/>
          </p:nvSpPr>
          <p:spPr>
            <a:xfrm>
              <a:off x="4143372" y="2928934"/>
              <a:ext cx="2286016" cy="345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inferior de la apófisis vaginal lleva una canaladura </a:t>
            </a:r>
            <a:r>
              <a:rPr lang="es-MX" dirty="0" err="1" smtClean="0"/>
              <a:t>anteroposterior</a:t>
            </a:r>
            <a:r>
              <a:rPr lang="es-MX" dirty="0" smtClean="0"/>
              <a:t>, que en el cráneo articulado, merced a la apófisis esfenoidal del palatino, se vuelve un conducto o canal </a:t>
            </a:r>
            <a:r>
              <a:rPr lang="es-MX" dirty="0" err="1" smtClean="0"/>
              <a:t>pterigopalatino</a:t>
            </a:r>
            <a:r>
              <a:rPr lang="es-MX" dirty="0" smtClean="0"/>
              <a:t>, por el cual pasan la arteria </a:t>
            </a:r>
            <a:r>
              <a:rPr lang="es-MX" dirty="0" err="1" smtClean="0"/>
              <a:t>pterigopalatina</a:t>
            </a:r>
            <a:r>
              <a:rPr lang="es-MX" dirty="0" smtClean="0"/>
              <a:t> y el nervio faríngeo de Bock. La parte anterior de esta cara  interna se articula con la lámina vertical del palatino.</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externa de las apófisis pterigoides forma parte de la fosa cigomática y proporciona inserción al haz inferior del músculo pterigoideo externo. La cara interna  constituye la parte más posterior de la pared externa de las fosas nasales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1520" y="1196752"/>
            <a:ext cx="8435280" cy="4810539"/>
          </a:xfrm>
        </p:spPr>
        <p:txBody>
          <a:bodyPr/>
          <a:lstStyle/>
          <a:p>
            <a:r>
              <a:rPr lang="es-MX" dirty="0" smtClean="0"/>
              <a:t>El cuerpo del esfenoides está formado por láminas de tejido compacto que limitan dos cavidades o senos esfenoidales. </a:t>
            </a:r>
          </a:p>
          <a:p>
            <a:r>
              <a:rPr lang="es-MX" dirty="0" smtClean="0"/>
              <a:t>El resto del hueso está </a:t>
            </a:r>
            <a:r>
              <a:rPr lang="es-MX" dirty="0" err="1" smtClean="0"/>
              <a:t>tambíen</a:t>
            </a:r>
            <a:r>
              <a:rPr lang="es-MX" dirty="0" smtClean="0"/>
              <a:t> formado por tejido compacto; solamente en la base de las apófisis pterigoides y en la parte anterior de las grandes alas se encuentran pequeñas cantidades de tejido esponjoso. </a:t>
            </a:r>
          </a:p>
          <a:p>
            <a:endParaRPr lang="es-MX" dirty="0"/>
          </a:p>
        </p:txBody>
      </p:sp>
      <p:sp>
        <p:nvSpPr>
          <p:cNvPr id="3" name="2 Título"/>
          <p:cNvSpPr>
            <a:spLocks noGrp="1"/>
          </p:cNvSpPr>
          <p:nvPr>
            <p:ph type="title"/>
          </p:nvPr>
        </p:nvSpPr>
        <p:spPr/>
        <p:txBody>
          <a:bodyPr>
            <a:normAutofit/>
          </a:bodyPr>
          <a:lstStyle/>
          <a:p>
            <a:r>
              <a:rPr lang="es-MX" sz="2800" dirty="0" smtClean="0"/>
              <a:t>ESTRUCTURA </a:t>
            </a:r>
            <a:endParaRPr lang="es-MX" sz="2800"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9144000" cy="5026563"/>
          </a:xfrm>
        </p:spPr>
        <p:txBody>
          <a:bodyPr/>
          <a:lstStyle/>
          <a:p>
            <a:r>
              <a:rPr lang="es-MX" dirty="0" smtClean="0"/>
              <a:t>Los huesos temporales están situados a los lados de la parte media de la base del cráneo, extendiéndose por las caras laterales de éste.</a:t>
            </a:r>
          </a:p>
          <a:p>
            <a:r>
              <a:rPr lang="es-MX" dirty="0" smtClean="0"/>
              <a:t> Cada uno de ellos se articula por delante con el esfenoides, por detrás con el  occipital y por arriba con el parietal. </a:t>
            </a:r>
          </a:p>
          <a:p>
            <a:endParaRPr lang="es-MX" dirty="0"/>
          </a:p>
        </p:txBody>
      </p:sp>
      <p:sp>
        <p:nvSpPr>
          <p:cNvPr id="3" name="2 Título"/>
          <p:cNvSpPr>
            <a:spLocks noGrp="1"/>
          </p:cNvSpPr>
          <p:nvPr>
            <p:ph type="title"/>
          </p:nvPr>
        </p:nvSpPr>
        <p:spPr>
          <a:xfrm>
            <a:off x="0" y="0"/>
            <a:ext cx="8316416" cy="1052736"/>
          </a:xfrm>
        </p:spPr>
        <p:txBody>
          <a:bodyPr>
            <a:normAutofit/>
          </a:bodyPr>
          <a:lstStyle/>
          <a:p>
            <a:r>
              <a:rPr lang="es-MX" i="1" u="sng" dirty="0" smtClean="0">
                <a:solidFill>
                  <a:srgbClr val="FF0000"/>
                </a:solidFill>
              </a:rPr>
              <a:t>TEMPORAL</a:t>
            </a:r>
            <a:r>
              <a:rPr lang="es-MX" dirty="0" smtClean="0"/>
              <a:t> </a:t>
            </a:r>
            <a:endParaRPr lang="es-MX" dirty="0"/>
          </a:p>
        </p:txBody>
      </p:sp>
      <p:pic>
        <p:nvPicPr>
          <p:cNvPr id="4" name="3 Imagen" descr="C21.bmp"/>
          <p:cNvPicPr>
            <a:picLocks noChangeAspect="1"/>
          </p:cNvPicPr>
          <p:nvPr/>
        </p:nvPicPr>
        <p:blipFill>
          <a:blip r:embed="rId3" cstate="print"/>
          <a:stretch>
            <a:fillRect/>
          </a:stretch>
        </p:blipFill>
        <p:spPr>
          <a:xfrm>
            <a:off x="4728313" y="3212977"/>
            <a:ext cx="4415687" cy="3645024"/>
          </a:xfrm>
          <a:prstGeom prst="rect">
            <a:avLst/>
          </a:prstGeom>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436096" y="692696"/>
            <a:ext cx="3707904" cy="5616624"/>
          </a:xfrm>
        </p:spPr>
        <p:txBody>
          <a:bodyPr/>
          <a:lstStyle/>
          <a:p>
            <a:r>
              <a:rPr lang="es-MX" dirty="0" smtClean="0"/>
              <a:t>El temporal del adulto resulta de la soldadura de tres piezas, independientes en el embrión: </a:t>
            </a:r>
          </a:p>
          <a:p>
            <a:r>
              <a:rPr lang="es-MX" dirty="0" smtClean="0"/>
              <a:t>la escama, </a:t>
            </a:r>
          </a:p>
          <a:p>
            <a:r>
              <a:rPr lang="es-MX" dirty="0" smtClean="0"/>
              <a:t>el hueso timpánico</a:t>
            </a:r>
          </a:p>
          <a:p>
            <a:r>
              <a:rPr lang="es-MX" dirty="0" smtClean="0"/>
              <a:t> y la roca. </a:t>
            </a:r>
            <a:endParaRPr lang="es-MX" dirty="0"/>
          </a:p>
        </p:txBody>
      </p:sp>
      <p:pic>
        <p:nvPicPr>
          <p:cNvPr id="6" name="5 Imagen" descr="TEMPORAL4.bmp"/>
          <p:cNvPicPr>
            <a:picLocks noChangeAspect="1"/>
          </p:cNvPicPr>
          <p:nvPr/>
        </p:nvPicPr>
        <p:blipFill>
          <a:blip r:embed="rId3" cstate="print"/>
          <a:stretch>
            <a:fillRect/>
          </a:stretch>
        </p:blipFill>
        <p:spPr>
          <a:xfrm>
            <a:off x="0" y="188640"/>
            <a:ext cx="5606661" cy="6669360"/>
          </a:xfrm>
          <a:prstGeom prst="rect">
            <a:avLst/>
          </a:prstGeom>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Estas tres piezas, al soldarse unas con otras, en su desarrollo, originan una serie  de suturas más o menos visibles y permanentes. Así, la porción escamosa crece hacia abajo y atrás formando la porción mastoidea, la cual, al soldarse con la base de la roca, da origen a la cisura </a:t>
            </a:r>
            <a:r>
              <a:rPr lang="es-MX" dirty="0" err="1" smtClean="0"/>
              <a:t>petroscamosa</a:t>
            </a:r>
            <a:r>
              <a:rPr lang="es-MX" dirty="0" smtClean="0"/>
              <a:t> posterior. </a:t>
            </a:r>
          </a:p>
          <a:p>
            <a:endParaRPr lang="es-MX" dirty="0"/>
          </a:p>
        </p:txBody>
      </p:sp>
      <p:pic>
        <p:nvPicPr>
          <p:cNvPr id="4" name="3 Imagen" descr="TEMPORAL2.jpg"/>
          <p:cNvPicPr>
            <a:picLocks noChangeAspect="1"/>
          </p:cNvPicPr>
          <p:nvPr/>
        </p:nvPicPr>
        <p:blipFill>
          <a:blip r:embed="rId3" cstate="print"/>
          <a:stretch>
            <a:fillRect/>
          </a:stretch>
        </p:blipFill>
        <p:spPr>
          <a:xfrm>
            <a:off x="3390367" y="2564904"/>
            <a:ext cx="5753633" cy="4293096"/>
          </a:xfrm>
          <a:prstGeom prst="rect">
            <a:avLst/>
          </a:prstGeom>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misma porción escamosa, al unirse con la cara </a:t>
            </a:r>
            <a:r>
              <a:rPr lang="es-MX" dirty="0" err="1" smtClean="0"/>
              <a:t>anterosuperior</a:t>
            </a:r>
            <a:r>
              <a:rPr lang="es-MX" dirty="0" smtClean="0"/>
              <a:t> de la roca, produce la cisura </a:t>
            </a:r>
            <a:r>
              <a:rPr lang="es-MX" dirty="0" err="1" smtClean="0"/>
              <a:t>petroscamosa</a:t>
            </a:r>
            <a:r>
              <a:rPr lang="es-MX" dirty="0" smtClean="0"/>
              <a:t> superior, visible en la cara endocraneana. El anillo timpánico se suelda con la porción escamosa, originando la  cisura </a:t>
            </a:r>
            <a:r>
              <a:rPr lang="es-MX" dirty="0" err="1" smtClean="0"/>
              <a:t>timpanoscamosa</a:t>
            </a:r>
            <a:r>
              <a:rPr lang="es-MX" dirty="0" smtClean="0"/>
              <a:t> anterior o cisura de </a:t>
            </a:r>
            <a:r>
              <a:rPr lang="es-MX" dirty="0" err="1" smtClean="0"/>
              <a:t>Glasser</a:t>
            </a:r>
            <a:r>
              <a:rPr lang="es-MX" dirty="0" smtClean="0"/>
              <a:t>. El mismo anillo forma, al unirse por detrás con la apófisis mastoidea, la cisura </a:t>
            </a:r>
            <a:r>
              <a:rPr lang="es-MX" dirty="0" err="1" smtClean="0"/>
              <a:t>timpanoscamosa</a:t>
            </a:r>
            <a:r>
              <a:rPr lang="es-MX" dirty="0" smtClean="0"/>
              <a:t> posterior.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60648"/>
            <a:ext cx="8686800" cy="5746643"/>
          </a:xfrm>
        </p:spPr>
        <p:txBody>
          <a:bodyPr>
            <a:normAutofit/>
          </a:bodyPr>
          <a:lstStyle/>
          <a:p>
            <a:r>
              <a:rPr lang="es-MX" dirty="0" smtClean="0"/>
              <a:t>Como consecuencia de su desarrollo, pueden distinguirse en el temporal tres porciones. </a:t>
            </a:r>
          </a:p>
          <a:p>
            <a:r>
              <a:rPr lang="es-MX" dirty="0" smtClean="0"/>
              <a:t>La parte </a:t>
            </a:r>
            <a:r>
              <a:rPr lang="es-MX" dirty="0" err="1" smtClean="0"/>
              <a:t>anterosuperior</a:t>
            </a:r>
            <a:r>
              <a:rPr lang="es-MX" dirty="0" smtClean="0"/>
              <a:t> es aplanada transversalmente y recibe el nombre de región escamosa o escama. </a:t>
            </a:r>
          </a:p>
          <a:p>
            <a:r>
              <a:rPr lang="es-MX" dirty="0" smtClean="0"/>
              <a:t>Por detrás de ésta destaca una  masa voluminosa o región mastoidea. </a:t>
            </a:r>
          </a:p>
          <a:p>
            <a:r>
              <a:rPr lang="es-MX" dirty="0" smtClean="0"/>
              <a:t>Entre ambas y por debajo de ellas existe una prolongación piramidal, de </a:t>
            </a:r>
            <a:r>
              <a:rPr lang="es-MX" dirty="0" err="1" smtClean="0"/>
              <a:t>dirrección</a:t>
            </a:r>
            <a:r>
              <a:rPr lang="es-MX" dirty="0" smtClean="0"/>
              <a:t> horizontal, llamada región petrosa o roca del temporal.     </a:t>
            </a:r>
          </a:p>
          <a:p>
            <a:endParaRPr lang="es-MX"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8.bmp"/>
          <p:cNvPicPr>
            <a:picLocks noChangeAspect="1"/>
          </p:cNvPicPr>
          <p:nvPr/>
        </p:nvPicPr>
        <p:blipFill>
          <a:blip r:embed="rId3" cstate="print"/>
          <a:stretch>
            <a:fillRect/>
          </a:stretch>
        </p:blipFill>
        <p:spPr>
          <a:xfrm>
            <a:off x="6012160" y="3790401"/>
            <a:ext cx="3131841" cy="3067599"/>
          </a:xfrm>
          <a:prstGeom prst="rect">
            <a:avLst/>
          </a:prstGeom>
        </p:spPr>
      </p:pic>
      <p:sp>
        <p:nvSpPr>
          <p:cNvPr id="2" name="1 Marcador de contenido"/>
          <p:cNvSpPr>
            <a:spLocks noGrp="1"/>
          </p:cNvSpPr>
          <p:nvPr>
            <p:ph idx="1"/>
          </p:nvPr>
        </p:nvSpPr>
        <p:spPr>
          <a:xfrm>
            <a:off x="0" y="1124744"/>
            <a:ext cx="8686800" cy="4882547"/>
          </a:xfrm>
        </p:spPr>
        <p:txBody>
          <a:bodyPr>
            <a:normAutofit/>
          </a:bodyPr>
          <a:lstStyle/>
          <a:p>
            <a:r>
              <a:rPr lang="es-MX" dirty="0" smtClean="0"/>
              <a:t>Es más o menos semicircular de forma y muestra una cara externa  y otra interna. La parte superior de la externa, lisa y casi plana, va recubierta por el músculo temporal y en ella se pueden observar algunos surcos producidos por  las arterias temporales profundas. La parte inferior o </a:t>
            </a:r>
            <a:r>
              <a:rPr lang="es-MX" dirty="0" err="1" smtClean="0"/>
              <a:t>inferointerna</a:t>
            </a:r>
            <a:r>
              <a:rPr lang="es-MX" dirty="0" smtClean="0"/>
              <a:t> queda separada de la superior por la apófisis </a:t>
            </a:r>
            <a:r>
              <a:rPr lang="es-MX" dirty="0" err="1" smtClean="0"/>
              <a:t>sigomática</a:t>
            </a:r>
            <a:r>
              <a:rPr lang="es-MX" dirty="0" smtClean="0"/>
              <a:t>. </a:t>
            </a:r>
            <a:endParaRPr lang="es-MX" dirty="0"/>
          </a:p>
        </p:txBody>
      </p:sp>
      <p:sp>
        <p:nvSpPr>
          <p:cNvPr id="3" name="2 Título"/>
          <p:cNvSpPr>
            <a:spLocks noGrp="1"/>
          </p:cNvSpPr>
          <p:nvPr>
            <p:ph type="title"/>
          </p:nvPr>
        </p:nvSpPr>
        <p:spPr/>
        <p:txBody>
          <a:bodyPr>
            <a:normAutofit/>
          </a:bodyPr>
          <a:lstStyle/>
          <a:p>
            <a:r>
              <a:rPr lang="es-MX" dirty="0" smtClean="0"/>
              <a:t>ESCAMA DEL TEMPORAL </a:t>
            </a:r>
            <a:endParaRPr lang="es-MX"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6.bmp"/>
          <p:cNvPicPr>
            <a:picLocks noChangeAspect="1"/>
          </p:cNvPicPr>
          <p:nvPr/>
        </p:nvPicPr>
        <p:blipFill>
          <a:blip r:embed="rId3" cstate="print"/>
          <a:stretch>
            <a:fillRect/>
          </a:stretch>
        </p:blipFill>
        <p:spPr>
          <a:xfrm>
            <a:off x="4435077" y="0"/>
            <a:ext cx="4708923" cy="3789040"/>
          </a:xfrm>
          <a:prstGeom prst="rect">
            <a:avLst/>
          </a:prstGeom>
        </p:spPr>
      </p:pic>
      <p:sp>
        <p:nvSpPr>
          <p:cNvPr id="2" name="1 Marcador de contenido"/>
          <p:cNvSpPr>
            <a:spLocks noGrp="1"/>
          </p:cNvSpPr>
          <p:nvPr>
            <p:ph idx="1"/>
          </p:nvPr>
        </p:nvSpPr>
        <p:spPr>
          <a:xfrm>
            <a:off x="0" y="0"/>
            <a:ext cx="5148064" cy="6007291"/>
          </a:xfrm>
        </p:spPr>
        <p:txBody>
          <a:bodyPr/>
          <a:lstStyle/>
          <a:p>
            <a:r>
              <a:rPr lang="es-MX" dirty="0" smtClean="0"/>
              <a:t>Se distinguen en ésta dos porciones; una libre o apical y otra de implantación o basal. La porción   libre es alargada de adelante </a:t>
            </a:r>
            <a:r>
              <a:rPr lang="es-MX" dirty="0" err="1" smtClean="0"/>
              <a:t>atrpás</a:t>
            </a:r>
            <a:r>
              <a:rPr lang="es-MX" dirty="0" smtClean="0"/>
              <a:t>, aplanada transversalmente, y tiene la cara externa, donde se inserta el músculo masetero, convexa, en tanto que la interna es cóncava y lisa</a:t>
            </a:r>
          </a:p>
          <a:p>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596" y="357166"/>
            <a:ext cx="8143932" cy="3631763"/>
          </a:xfrm>
          <a:prstGeom prst="rect">
            <a:avLst/>
          </a:prstGeom>
          <a:noFill/>
        </p:spPr>
        <p:txBody>
          <a:bodyPr wrap="square" rtlCol="0">
            <a:spAutoFit/>
          </a:bodyPr>
          <a:lstStyle/>
          <a:p>
            <a:pPr algn="just"/>
            <a:r>
              <a:rPr lang="es-MX" sz="2000" dirty="0" smtClean="0">
                <a:solidFill>
                  <a:schemeClr val="accent1">
                    <a:lumMod val="75000"/>
                  </a:schemeClr>
                </a:solidFill>
                <a:latin typeface="Arial" pitchFamily="34" charset="0"/>
                <a:cs typeface="Arial" pitchFamily="34" charset="0"/>
              </a:rPr>
              <a:t>FUNCIONES </a:t>
            </a:r>
          </a:p>
          <a:p>
            <a:pPr algn="just"/>
            <a:endParaRPr lang="es-MX" sz="1000" dirty="0" smtClean="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Contención y protección: de las </a:t>
            </a:r>
            <a:r>
              <a:rPr lang="es-MX" sz="2000" dirty="0" smtClean="0">
                <a:latin typeface="Arial" pitchFamily="34" charset="0"/>
                <a:cs typeface="Arial" pitchFamily="34" charset="0"/>
                <a:hlinkClick r:id="rId3" tooltip="Víscera"/>
              </a:rPr>
              <a:t>vísceras</a:t>
            </a:r>
            <a:r>
              <a:rPr lang="es-MX" sz="2000" dirty="0" smtClean="0">
                <a:latin typeface="Arial" pitchFamily="34" charset="0"/>
                <a:cs typeface="Arial" pitchFamily="34" charset="0"/>
              </a:rPr>
              <a:t>, ante cualquier </a:t>
            </a:r>
            <a:r>
              <a:rPr lang="es-MX" sz="2000" dirty="0" smtClean="0">
                <a:latin typeface="Arial" pitchFamily="34" charset="0"/>
                <a:cs typeface="Arial" pitchFamily="34" charset="0"/>
                <a:hlinkClick r:id="rId4" tooltip="Presión"/>
              </a:rPr>
              <a:t>presión</a:t>
            </a:r>
            <a:r>
              <a:rPr lang="es-MX" sz="2000" dirty="0" smtClean="0">
                <a:latin typeface="Arial" pitchFamily="34" charset="0"/>
                <a:cs typeface="Arial" pitchFamily="34" charset="0"/>
              </a:rPr>
              <a:t> o golpe del exterior, por ejemplo, las </a:t>
            </a:r>
            <a:r>
              <a:rPr lang="es-MX" sz="2000" dirty="0" smtClean="0">
                <a:latin typeface="Arial" pitchFamily="34" charset="0"/>
                <a:cs typeface="Arial" pitchFamily="34" charset="0"/>
                <a:hlinkClick r:id="rId5" tooltip="Costilla"/>
              </a:rPr>
              <a:t>costillas</a:t>
            </a:r>
            <a:r>
              <a:rPr lang="es-MX" sz="2000" dirty="0" smtClean="0">
                <a:latin typeface="Arial" pitchFamily="34" charset="0"/>
                <a:cs typeface="Arial" pitchFamily="34" charset="0"/>
              </a:rPr>
              <a:t> al albergar los </a:t>
            </a:r>
            <a:r>
              <a:rPr lang="es-MX" sz="2000" dirty="0" smtClean="0">
                <a:latin typeface="Arial" pitchFamily="34" charset="0"/>
                <a:cs typeface="Arial" pitchFamily="34" charset="0"/>
                <a:hlinkClick r:id="rId6" tooltip="Pulmón"/>
              </a:rPr>
              <a:t>pulmones</a:t>
            </a:r>
            <a:r>
              <a:rPr lang="es-MX" sz="2000" dirty="0" smtClean="0">
                <a:latin typeface="Arial" pitchFamily="34" charset="0"/>
                <a:cs typeface="Arial" pitchFamily="34" charset="0"/>
              </a:rPr>
              <a:t>, órganos delicados </a:t>
            </a:r>
            <a:endParaRPr lang="es-MX" sz="2000" dirty="0">
              <a:latin typeface="Arial" pitchFamily="34" charset="0"/>
              <a:cs typeface="Arial" pitchFamily="34" charset="0"/>
            </a:endParaRPr>
          </a:p>
          <a:p>
            <a:pPr algn="just">
              <a:buFont typeface="Arial" pitchFamily="34" charset="0"/>
              <a:buChar char="•"/>
            </a:pPr>
            <a:endParaRPr lang="es-MX" sz="1000" dirty="0" smtClean="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Almacén metabólico: funcionando como moderador de la concentración e intercambio de </a:t>
            </a:r>
            <a:r>
              <a:rPr lang="es-MX" sz="2000" dirty="0" smtClean="0">
                <a:latin typeface="Arial" pitchFamily="34" charset="0"/>
                <a:cs typeface="Arial" pitchFamily="34" charset="0"/>
                <a:hlinkClick r:id="rId7" tooltip="Sal (química)"/>
              </a:rPr>
              <a:t>sales</a:t>
            </a:r>
            <a:r>
              <a:rPr lang="es-MX" sz="2000" dirty="0" smtClean="0">
                <a:latin typeface="Arial" pitchFamily="34" charset="0"/>
                <a:cs typeface="Arial" pitchFamily="34" charset="0"/>
              </a:rPr>
              <a:t> de </a:t>
            </a:r>
            <a:r>
              <a:rPr lang="es-MX" sz="2000" dirty="0" smtClean="0">
                <a:latin typeface="Arial" pitchFamily="34" charset="0"/>
                <a:cs typeface="Arial" pitchFamily="34" charset="0"/>
                <a:hlinkClick r:id="rId8" tooltip="Calcio"/>
              </a:rPr>
              <a:t>calcio</a:t>
            </a:r>
            <a:r>
              <a:rPr lang="es-MX" sz="2000" dirty="0" smtClean="0">
                <a:latin typeface="Arial" pitchFamily="34" charset="0"/>
                <a:cs typeface="Arial" pitchFamily="34" charset="0"/>
              </a:rPr>
              <a:t> y </a:t>
            </a:r>
            <a:r>
              <a:rPr lang="es-MX" sz="2000" dirty="0" smtClean="0">
                <a:latin typeface="Arial" pitchFamily="34" charset="0"/>
                <a:cs typeface="Arial" pitchFamily="34" charset="0"/>
                <a:hlinkClick r:id="rId9" tooltip="Fosfato"/>
              </a:rPr>
              <a:t>fosfatos</a:t>
            </a:r>
            <a:r>
              <a:rPr lang="es-MX" sz="2000" dirty="0" smtClean="0">
                <a:latin typeface="Arial" pitchFamily="34" charset="0"/>
                <a:cs typeface="Arial" pitchFamily="34" charset="0"/>
              </a:rPr>
              <a:t>. </a:t>
            </a:r>
          </a:p>
          <a:p>
            <a:pPr algn="just">
              <a:buFont typeface="Arial" pitchFamily="34" charset="0"/>
              <a:buChar char="•"/>
            </a:pPr>
            <a:endParaRPr lang="es-MX" sz="1000" dirty="0">
              <a:latin typeface="Arial" pitchFamily="34" charset="0"/>
              <a:cs typeface="Arial" pitchFamily="34" charset="0"/>
            </a:endParaRPr>
          </a:p>
          <a:p>
            <a:pPr algn="just">
              <a:buFont typeface="Arial" pitchFamily="34" charset="0"/>
              <a:buChar char="•"/>
            </a:pPr>
            <a:r>
              <a:rPr lang="es-MX" sz="2000" dirty="0" smtClean="0">
                <a:latin typeface="Arial" pitchFamily="34" charset="0"/>
                <a:cs typeface="Arial" pitchFamily="34" charset="0"/>
              </a:rPr>
              <a:t>Transmisión de vibraciones</a:t>
            </a:r>
            <a:r>
              <a:rPr lang="es-MX" sz="2000" dirty="0">
                <a:latin typeface="Arial" pitchFamily="34" charset="0"/>
                <a:cs typeface="Arial" pitchFamily="34" charset="0"/>
              </a:rPr>
              <a:t>:</a:t>
            </a:r>
            <a:r>
              <a:rPr lang="es-MX" sz="2000" dirty="0" smtClean="0">
                <a:latin typeface="Arial" pitchFamily="34" charset="0"/>
                <a:cs typeface="Arial" pitchFamily="34" charset="0"/>
              </a:rPr>
              <a:t> en algunos huesos, se localiza la </a:t>
            </a:r>
            <a:r>
              <a:rPr lang="es-MX" sz="2000" dirty="0" smtClean="0">
                <a:latin typeface="Arial" pitchFamily="34" charset="0"/>
                <a:cs typeface="Arial" pitchFamily="34" charset="0"/>
                <a:hlinkClick r:id="rId10" tooltip="Médula ósea"/>
              </a:rPr>
              <a:t>médula ósea</a:t>
            </a:r>
            <a:r>
              <a:rPr lang="es-MX" sz="2000" dirty="0" smtClean="0">
                <a:latin typeface="Arial" pitchFamily="34" charset="0"/>
                <a:cs typeface="Arial" pitchFamily="34" charset="0"/>
              </a:rPr>
              <a:t>, la cual lleva a cabo la </a:t>
            </a:r>
            <a:r>
              <a:rPr lang="es-MX" sz="2000" dirty="0" smtClean="0">
                <a:latin typeface="Arial" pitchFamily="34" charset="0"/>
                <a:cs typeface="Arial" pitchFamily="34" charset="0"/>
                <a:hlinkClick r:id="rId11" tooltip="Hematopoyesis"/>
              </a:rPr>
              <a:t>hematopoyesis</a:t>
            </a:r>
            <a:r>
              <a:rPr lang="es-MX" sz="2000" dirty="0" smtClean="0">
                <a:latin typeface="Arial" pitchFamily="34" charset="0"/>
                <a:cs typeface="Arial" pitchFamily="34" charset="0"/>
              </a:rPr>
              <a:t> o formación y diferenciación de las células </a:t>
            </a:r>
            <a:r>
              <a:rPr lang="es-MX" sz="2000" dirty="0" smtClean="0">
                <a:latin typeface="Arial" pitchFamily="34" charset="0"/>
                <a:cs typeface="Arial" pitchFamily="34" charset="0"/>
                <a:hlinkClick r:id="rId12" tooltip="Sangre"/>
              </a:rPr>
              <a:t>sanguíneas</a:t>
            </a:r>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grpSp>
        <p:nvGrpSpPr>
          <p:cNvPr id="6" name="5 Grupo"/>
          <p:cNvGrpSpPr/>
          <p:nvPr/>
        </p:nvGrpSpPr>
        <p:grpSpPr>
          <a:xfrm>
            <a:off x="2357422" y="3643314"/>
            <a:ext cx="4071967" cy="3000396"/>
            <a:chOff x="2143108" y="3643314"/>
            <a:chExt cx="4071967" cy="3000396"/>
          </a:xfrm>
        </p:grpSpPr>
        <p:pic>
          <p:nvPicPr>
            <p:cNvPr id="4" name="Picture 10" descr="g drgr"/>
            <p:cNvPicPr>
              <a:picLocks noChangeAspect="1" noChangeArrowheads="1"/>
            </p:cNvPicPr>
            <p:nvPr/>
          </p:nvPicPr>
          <p:blipFill>
            <a:blip r:embed="rId13" cstate="print"/>
            <a:srcRect/>
            <a:stretch>
              <a:fillRect/>
            </a:stretch>
          </p:blipFill>
          <p:spPr bwMode="auto">
            <a:xfrm>
              <a:off x="2357423" y="3714752"/>
              <a:ext cx="3857652" cy="2857520"/>
            </a:xfrm>
            <a:prstGeom prst="rect">
              <a:avLst/>
            </a:prstGeom>
            <a:noFill/>
          </p:spPr>
        </p:pic>
        <p:sp>
          <p:nvSpPr>
            <p:cNvPr id="5" name="4 Rectángulo"/>
            <p:cNvSpPr/>
            <p:nvPr/>
          </p:nvSpPr>
          <p:spPr>
            <a:xfrm>
              <a:off x="2143108" y="3643314"/>
              <a:ext cx="2143140" cy="30003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En el borde superior horizontal se inserta la  aponeurosis temporal, mientras el inferior, grueso y rugoso, da </a:t>
            </a:r>
            <a:r>
              <a:rPr lang="es-MX" dirty="0" err="1" smtClean="0"/>
              <a:t>insercción</a:t>
            </a:r>
            <a:r>
              <a:rPr lang="es-MX" dirty="0" smtClean="0"/>
              <a:t> al masetero. La extremidad anterior, dentada y biselada a expensas de su borde inferior, se articula con el hueso malar. La extremidad posterior se  continua insensiblemente con la porción basal.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Esta porción basal, aplanada de arriba abajo, tiene su cara superior acanalada y en ella se deslizan los haces posteriores del músculo temporal. Se prolonga longitudinalmente por su   borde superior, y recibe el nombre de </a:t>
            </a:r>
            <a:r>
              <a:rPr lang="es-MX" dirty="0" err="1" smtClean="0"/>
              <a:t>raiz</a:t>
            </a:r>
            <a:r>
              <a:rPr lang="es-MX" dirty="0" smtClean="0"/>
              <a:t> longitudinal de la apófisis cigomática; se dirige hacia arriba en los límites de la escama y la región mastoidea donde forma la cresta </a:t>
            </a:r>
            <a:r>
              <a:rPr lang="es-MX" dirty="0" err="1" smtClean="0"/>
              <a:t>supramastoidea</a:t>
            </a:r>
            <a:r>
              <a:rPr lang="es-MX" dirty="0" smtClean="0"/>
              <a:t> o parte inferior de la línea curva  temporal inferior.</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De la parte anterior  de la porción basal y por su cara inferior, sale una </a:t>
            </a:r>
            <a:r>
              <a:rPr lang="es-MX" dirty="0" err="1" smtClean="0"/>
              <a:t>prolongasción</a:t>
            </a:r>
            <a:r>
              <a:rPr lang="es-MX" dirty="0" smtClean="0"/>
              <a:t> alargada transversalmente, lisa y convexa de adelante hacia atrás, que forma el borde anterior de la cavidad glenoidea,  es el cóndilo del temporal o raíz transversa de la apófisis cigomática, y constituye parte de la articulación con el maxilar inferior. En la unión de la </a:t>
            </a:r>
            <a:r>
              <a:rPr lang="es-MX" dirty="0" err="1" smtClean="0"/>
              <a:t>raiz</a:t>
            </a:r>
            <a:r>
              <a:rPr lang="es-MX" dirty="0" smtClean="0"/>
              <a:t> longitudinal y de la transversa existe un tubérculo llamado tubérculo cigomático anterior.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En la parte inferior de la porción basal de la apófisis cigomática y vuelta ya hacia el lado inferior </a:t>
            </a:r>
            <a:r>
              <a:rPr lang="es-MX" dirty="0" err="1" smtClean="0"/>
              <a:t>derl</a:t>
            </a:r>
            <a:r>
              <a:rPr lang="es-MX" dirty="0" smtClean="0"/>
              <a:t> </a:t>
            </a:r>
            <a:r>
              <a:rPr lang="es-MX" dirty="0" err="1" smtClean="0"/>
              <a:t>cranéo</a:t>
            </a:r>
            <a:r>
              <a:rPr lang="es-MX" dirty="0" smtClean="0"/>
              <a:t>, se encuentra una concavidad elíptica de eje mayor transversal, denominado cavidad glenoidea.   Por su fondo  atraviesa la cisura </a:t>
            </a:r>
            <a:r>
              <a:rPr lang="es-MX" dirty="0" err="1" smtClean="0"/>
              <a:t>timpanoscamosa</a:t>
            </a:r>
            <a:r>
              <a:rPr lang="es-MX" dirty="0" smtClean="0"/>
              <a:t> o cisura de </a:t>
            </a:r>
            <a:r>
              <a:rPr lang="es-MX" dirty="0" err="1" smtClean="0"/>
              <a:t>Glasser</a:t>
            </a:r>
            <a:r>
              <a:rPr lang="es-MX" dirty="0" smtClean="0"/>
              <a:t>, que la divide en una porción anterior no articular, correspondiente al hueso timpánico. Por dentro del cóndilo del temporal una superficie plana y lisa de forma triangular  que constituye parte del techo de la fosa cigomática, es conocida con el nombre de superficie plana </a:t>
            </a:r>
            <a:r>
              <a:rPr lang="es-MX" dirty="0" err="1" smtClean="0"/>
              <a:t>subtemporal</a:t>
            </a:r>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cara interna de la escama lleva depresiones, eminencias y algunos surcos vasculares para ramos de la arteria </a:t>
            </a:r>
            <a:r>
              <a:rPr lang="es-MX" dirty="0" err="1" smtClean="0"/>
              <a:t>meninguea</a:t>
            </a:r>
            <a:r>
              <a:rPr lang="es-MX" dirty="0" smtClean="0"/>
              <a:t> media. El borde de la escama tiene una parte inferior adherente y otra superior libre. La adherente  presente dos suturas, de las cuales una es visible por la cara endocraneana y se llama cisura </a:t>
            </a:r>
            <a:r>
              <a:rPr lang="es-MX" dirty="0" err="1" smtClean="0"/>
              <a:t>petroscamosa</a:t>
            </a:r>
            <a:r>
              <a:rPr lang="es-MX" dirty="0" smtClean="0"/>
              <a:t> superior, mientras la otra es observable desde la base del cráneo y es la cisura de </a:t>
            </a:r>
            <a:r>
              <a:rPr lang="es-MX" dirty="0" err="1" smtClean="0"/>
              <a:t>Glasser</a:t>
            </a:r>
            <a:r>
              <a:rPr lang="es-MX" dirty="0" smtClean="0"/>
              <a:t> o cisura </a:t>
            </a:r>
            <a:r>
              <a:rPr lang="es-MX" dirty="0" err="1" smtClean="0"/>
              <a:t>timpanoscamosa</a:t>
            </a:r>
            <a:r>
              <a:rPr lang="es-MX" dirty="0" smtClean="0"/>
              <a:t>, por donde la arteria timpánica pasa para </a:t>
            </a:r>
            <a:r>
              <a:rPr lang="es-MX" dirty="0" err="1" smtClean="0"/>
              <a:t>openerrar</a:t>
            </a:r>
            <a:r>
              <a:rPr lang="es-MX" dirty="0" smtClean="0"/>
              <a:t> en la caja del tímpano. </a:t>
            </a:r>
          </a:p>
          <a:p>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parte libre del borde de la escama representa los dos tercios de una circunferencia. Es biselado en su parte superior y posterior a expensas de su lámina interna, articulándose en esta zona con el parietal. Su parte anterior, biselada a expensas de la lámina externa, es dentada, y se articula con el ala mayor del esfenoides.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Está colocada en la parte posteroinferior del temporal, por detrás del conducto auditivo externo. Se distinguen en ella una cara externa, otra interna y un borde circunferencial. La cara externa presenta frecuentemente una cisura dirigida hacia abajo y adelante, </a:t>
            </a:r>
            <a:r>
              <a:rPr lang="es-MX" dirty="0" err="1" smtClean="0"/>
              <a:t>vestiguio</a:t>
            </a:r>
            <a:r>
              <a:rPr lang="es-MX" dirty="0" smtClean="0"/>
              <a:t> de la cisura </a:t>
            </a:r>
            <a:r>
              <a:rPr lang="es-MX" dirty="0" err="1" smtClean="0"/>
              <a:t>petroscamosa</a:t>
            </a:r>
            <a:r>
              <a:rPr lang="es-MX" dirty="0" smtClean="0"/>
              <a:t> posterior. Los tres cuartos inferiores de la cara externa </a:t>
            </a:r>
            <a:r>
              <a:rPr lang="es-MX" dirty="0" err="1" smtClean="0"/>
              <a:t>estan</a:t>
            </a:r>
            <a:r>
              <a:rPr lang="es-MX" dirty="0" smtClean="0"/>
              <a:t> constituidos por una superficie convexa y rugosa donde se insertan los músculos esternocleidomastoideo, esplenio y pequeño complexo.</a:t>
            </a:r>
          </a:p>
          <a:p>
            <a:endParaRPr lang="es-MX" dirty="0"/>
          </a:p>
        </p:txBody>
      </p:sp>
      <p:sp>
        <p:nvSpPr>
          <p:cNvPr id="3" name="2 Título"/>
          <p:cNvSpPr>
            <a:spLocks noGrp="1"/>
          </p:cNvSpPr>
          <p:nvPr>
            <p:ph type="title"/>
          </p:nvPr>
        </p:nvSpPr>
        <p:spPr/>
        <p:txBody>
          <a:bodyPr>
            <a:normAutofit/>
          </a:bodyPr>
          <a:lstStyle/>
          <a:p>
            <a:r>
              <a:rPr lang="es-MX" dirty="0" smtClean="0"/>
              <a:t>PORCION MASTOIDEA </a:t>
            </a:r>
            <a:endParaRPr lang="es-MX"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En cambio, la parte anterior del cuarto superior es lisa. Por encima y atrás del orificio del conducto auditivo externo se observa una saliente pequeña, o espina de </a:t>
            </a:r>
            <a:r>
              <a:rPr lang="es-MX" dirty="0" err="1" smtClean="0"/>
              <a:t>Henle</a:t>
            </a:r>
            <a:r>
              <a:rPr lang="es-MX" dirty="0" smtClean="0"/>
              <a:t>, y algo hacia atrás de ésta, una superficie con </a:t>
            </a:r>
            <a:r>
              <a:rPr lang="es-MX" dirty="0" err="1" smtClean="0"/>
              <a:t>multiuples</a:t>
            </a:r>
            <a:r>
              <a:rPr lang="es-MX" dirty="0" smtClean="0"/>
              <a:t> orificios vasculares, denominada zona cribosa. Cerca del borde posterior de esta cara, se encuentra el orificio externo del conducto mastoideo, por donde pasa una vena que comunica el sistema vascular </a:t>
            </a:r>
            <a:r>
              <a:rPr lang="es-MX" dirty="0" err="1" smtClean="0"/>
              <a:t>exocraneano</a:t>
            </a:r>
            <a:r>
              <a:rPr lang="es-MX" dirty="0" smtClean="0"/>
              <a:t> con el </a:t>
            </a:r>
            <a:r>
              <a:rPr lang="es-MX" dirty="0" err="1" smtClean="0"/>
              <a:t>endocraneano</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cara externa se prolonga hacia abajo en una eminencia aplanada transversalmente que es la apófisis mastoides. La cara externa de ésta es parte de la cara del mismo </a:t>
            </a:r>
            <a:r>
              <a:rPr lang="es-MX" dirty="0" err="1" smtClean="0"/>
              <a:t>nomdre</a:t>
            </a:r>
            <a:r>
              <a:rPr lang="es-MX" dirty="0" smtClean="0"/>
              <a:t> de la región mastoidea y sirve de inserción a los músculos aludidos más arriba.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Su cara interna lleva en la parte superior un surco </a:t>
            </a:r>
            <a:r>
              <a:rPr lang="es-MX" dirty="0" err="1" smtClean="0"/>
              <a:t>anteroposterior</a:t>
            </a:r>
            <a:r>
              <a:rPr lang="es-MX" dirty="0" smtClean="0"/>
              <a:t> o canal </a:t>
            </a:r>
            <a:r>
              <a:rPr lang="es-MX" dirty="0" err="1" smtClean="0"/>
              <a:t>digástrico</a:t>
            </a:r>
            <a:r>
              <a:rPr lang="es-MX" dirty="0" smtClean="0"/>
              <a:t>, que sirve de inserción al vientre posterior del músculo </a:t>
            </a:r>
            <a:r>
              <a:rPr lang="es-MX" dirty="0" err="1" smtClean="0"/>
              <a:t>digástrico</a:t>
            </a:r>
            <a:r>
              <a:rPr lang="es-MX" dirty="0" smtClean="0"/>
              <a:t>. La parte interna de este canal muestra una eminencia roma, alargada de adelante atrás, en cuya vertiente interna está labrado otro surco por donde pasa la arteria occipital. Dicho saliente recibe el nombre de eminencia </a:t>
            </a:r>
            <a:r>
              <a:rPr lang="es-MX" dirty="0" err="1" smtClean="0"/>
              <a:t>yuxtamastoidea</a:t>
            </a:r>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85728"/>
            <a:ext cx="7858180" cy="3214710"/>
          </a:xfrm>
        </p:spPr>
        <p:txBody>
          <a:bodyPr>
            <a:noAutofit/>
          </a:bodyPr>
          <a:lstStyle/>
          <a:p>
            <a:pPr algn="just">
              <a:buNone/>
            </a:pPr>
            <a:r>
              <a:rPr lang="es-MX" sz="2000" dirty="0" smtClean="0">
                <a:solidFill>
                  <a:schemeClr val="accent1">
                    <a:lumMod val="75000"/>
                  </a:schemeClr>
                </a:solidFill>
                <a:latin typeface="Arial" pitchFamily="34" charset="0"/>
                <a:cs typeface="Arial" pitchFamily="34" charset="0"/>
              </a:rPr>
              <a:t>TIPOS DE HUESOS</a:t>
            </a:r>
          </a:p>
          <a:p>
            <a:pPr algn="just">
              <a:buNone/>
            </a:pPr>
            <a:endParaRPr lang="es-MX" sz="1000" dirty="0" smtClean="0">
              <a:latin typeface="Arial" pitchFamily="34" charset="0"/>
              <a:cs typeface="Arial" pitchFamily="34" charset="0"/>
            </a:endParaRPr>
          </a:p>
          <a:p>
            <a:pPr algn="just"/>
            <a:r>
              <a:rPr lang="es-MX" sz="2000" dirty="0" smtClean="0">
                <a:latin typeface="Arial" pitchFamily="34" charset="0"/>
                <a:cs typeface="Arial" pitchFamily="34" charset="0"/>
              </a:rPr>
              <a:t>Los huesos se componen de un tejido vivo llamado tejido conectivo. </a:t>
            </a:r>
          </a:p>
          <a:p>
            <a:pPr algn="just"/>
            <a:r>
              <a:rPr lang="es-MX" sz="2000" dirty="0" smtClean="0">
                <a:latin typeface="Arial" pitchFamily="34" charset="0"/>
                <a:cs typeface="Arial" pitchFamily="34" charset="0"/>
              </a:rPr>
              <a:t>Los huesos se clasifican como:</a:t>
            </a:r>
          </a:p>
          <a:p>
            <a:pPr marL="457200" indent="-457200" algn="just">
              <a:buFont typeface="+mj-lt"/>
              <a:buAutoNum type="alphaLcParenR"/>
            </a:pPr>
            <a:r>
              <a:rPr lang="es-MX" sz="2000" dirty="0" smtClean="0">
                <a:latin typeface="Arial" pitchFamily="34" charset="0"/>
                <a:cs typeface="Arial" pitchFamily="34" charset="0"/>
              </a:rPr>
              <a:t>Huesos cortos. Ejemplo: Los huesos los de la cara y vertebras</a:t>
            </a:r>
          </a:p>
          <a:p>
            <a:pPr marL="457200" indent="-457200" algn="just">
              <a:buFont typeface="+mj-lt"/>
              <a:buAutoNum type="alphaLcParenR"/>
            </a:pPr>
            <a:r>
              <a:rPr lang="es-MX" sz="2000" dirty="0" smtClean="0">
                <a:latin typeface="Arial" pitchFamily="34" charset="0"/>
                <a:cs typeface="Arial" pitchFamily="34" charset="0"/>
              </a:rPr>
              <a:t>Huesos largos. Ejemplo: Los huesos de las piernas y brazos </a:t>
            </a:r>
          </a:p>
          <a:p>
            <a:pPr marL="457200" indent="-457200" algn="just">
              <a:buFont typeface="+mj-lt"/>
              <a:buAutoNum type="alphaLcParenR"/>
            </a:pPr>
            <a:r>
              <a:rPr lang="es-MX" sz="2000" dirty="0" smtClean="0">
                <a:latin typeface="Arial" pitchFamily="34" charset="0"/>
                <a:cs typeface="Arial" pitchFamily="34" charset="0"/>
              </a:rPr>
              <a:t>Huesos planos o irregulares. Ejemplo Los huesos del cráneo</a:t>
            </a:r>
          </a:p>
          <a:p>
            <a:pPr algn="just"/>
            <a:endParaRPr lang="es-MX" sz="2000" dirty="0">
              <a:latin typeface="Arial" pitchFamily="34" charset="0"/>
              <a:cs typeface="Arial" pitchFamily="34" charset="0"/>
            </a:endParaRPr>
          </a:p>
        </p:txBody>
      </p:sp>
      <p:pic>
        <p:nvPicPr>
          <p:cNvPr id="33794" name="Picture 2" descr="dasdas"/>
          <p:cNvPicPr>
            <a:picLocks noChangeAspect="1" noChangeArrowheads="1"/>
          </p:cNvPicPr>
          <p:nvPr/>
        </p:nvPicPr>
        <p:blipFill>
          <a:blip r:embed="rId3" cstate="print"/>
          <a:srcRect/>
          <a:stretch>
            <a:fillRect/>
          </a:stretch>
        </p:blipFill>
        <p:spPr bwMode="auto">
          <a:xfrm>
            <a:off x="2857488" y="3143248"/>
            <a:ext cx="2743200" cy="3381375"/>
          </a:xfrm>
          <a:prstGeom prst="rect">
            <a:avLst/>
          </a:prstGeom>
          <a:noFill/>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endocraneana de la porción </a:t>
            </a:r>
            <a:r>
              <a:rPr lang="es-MX" dirty="0" err="1" smtClean="0"/>
              <a:t>mastoide</a:t>
            </a:r>
            <a:r>
              <a:rPr lang="es-MX" dirty="0" smtClean="0"/>
              <a:t> se confunde por delante con la base de la roca. En este lugar se observa un amplio surco vertical o canal del seno lateral, que lleva hacia la parte media del orificio interno del conducto mastoideo. El borde de la región mastoidea es grueso  y rugoso, articulándose por arriba con el parietal, por detrás con el occipital, mientras por delante va a fundirse con la escama y con la roca.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Tiene forma de pirámide cuadrangular, con base vuelta para fuera y atrás, en tanto que el vértice, truncado, se dirige hacia dentro y adelante. Posee, por consiguiente, cuatro caras, cuatro bordes, una base y un vértice. Cara </a:t>
            </a:r>
            <a:r>
              <a:rPr lang="es-MX" dirty="0" err="1" smtClean="0"/>
              <a:t>anterosuperior</a:t>
            </a:r>
            <a:r>
              <a:rPr lang="es-MX" dirty="0" smtClean="0"/>
              <a:t>. Presenta hacia su tercio externo una eminencia convexa y lisa, denominada eminencia </a:t>
            </a:r>
            <a:r>
              <a:rPr lang="es-MX" dirty="0" err="1" smtClean="0"/>
              <a:t>arcuata</a:t>
            </a:r>
            <a:r>
              <a:rPr lang="es-MX" dirty="0" smtClean="0"/>
              <a:t>, la cual se </a:t>
            </a:r>
            <a:r>
              <a:rPr lang="es-MX" dirty="0" err="1" smtClean="0"/>
              <a:t>coprresponde</a:t>
            </a:r>
            <a:r>
              <a:rPr lang="es-MX" dirty="0" smtClean="0"/>
              <a:t> interiormente con el canal semicircular superior y se continua exteriormente por una superficie más o menos plana, tegmen </a:t>
            </a:r>
            <a:r>
              <a:rPr lang="es-MX" dirty="0" err="1" smtClean="0"/>
              <a:t>tympani</a:t>
            </a:r>
            <a:r>
              <a:rPr lang="es-MX" dirty="0" smtClean="0"/>
              <a:t>, que forma el techo de la caja del tímpano. </a:t>
            </a:r>
            <a:endParaRPr lang="es-MX" dirty="0"/>
          </a:p>
        </p:txBody>
      </p:sp>
      <p:sp>
        <p:nvSpPr>
          <p:cNvPr id="3" name="2 Título"/>
          <p:cNvSpPr>
            <a:spLocks noGrp="1"/>
          </p:cNvSpPr>
          <p:nvPr>
            <p:ph type="title"/>
          </p:nvPr>
        </p:nvSpPr>
        <p:spPr/>
        <p:txBody>
          <a:bodyPr>
            <a:normAutofit/>
          </a:bodyPr>
          <a:lstStyle/>
          <a:p>
            <a:r>
              <a:rPr lang="es-MX" dirty="0" smtClean="0"/>
              <a:t>PORCION PETROSA </a:t>
            </a:r>
            <a:br>
              <a:rPr lang="es-MX" dirty="0" smtClean="0"/>
            </a:br>
            <a:endParaRPr lang="es-MX"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Por delante de la eminencia </a:t>
            </a:r>
            <a:r>
              <a:rPr lang="es-MX" dirty="0" err="1" smtClean="0"/>
              <a:t>arcuata</a:t>
            </a:r>
            <a:r>
              <a:rPr lang="es-MX" dirty="0" smtClean="0"/>
              <a:t> existe un orificio alargado o hiato de Falopio, y por fuera de éste otros dos pequeños orificios </a:t>
            </a:r>
            <a:r>
              <a:rPr lang="es-MX" dirty="0" err="1" smtClean="0"/>
              <a:t>quie</a:t>
            </a:r>
            <a:r>
              <a:rPr lang="es-MX" dirty="0" smtClean="0"/>
              <a:t> comunican con dos canales paralelos o hiatos </a:t>
            </a:r>
            <a:r>
              <a:rPr lang="es-MX" dirty="0" err="1" smtClean="0"/>
              <a:t>accesoerios</a:t>
            </a:r>
            <a:r>
              <a:rPr lang="es-MX" dirty="0" smtClean="0"/>
              <a:t>, los cuales </a:t>
            </a:r>
            <a:r>
              <a:rPr lang="es-MX" dirty="0" err="1" smtClean="0"/>
              <a:t>llevabn</a:t>
            </a:r>
            <a:r>
              <a:rPr lang="es-MX" dirty="0" smtClean="0"/>
              <a:t> los nervios petrosos superficiales y profundos. Todavía más adentro, en el tercio interno de esta cara, se observa una depresión, conocida como </a:t>
            </a:r>
            <a:r>
              <a:rPr lang="es-MX" dirty="0" err="1" smtClean="0"/>
              <a:t>faseta</a:t>
            </a:r>
            <a:r>
              <a:rPr lang="es-MX" dirty="0" smtClean="0"/>
              <a:t> de </a:t>
            </a:r>
            <a:r>
              <a:rPr lang="es-MX" dirty="0" err="1" smtClean="0"/>
              <a:t>Gasser</a:t>
            </a:r>
            <a:r>
              <a:rPr lang="es-MX" dirty="0" smtClean="0"/>
              <a:t>, que aloja el ganglio del mismo nombre. </a:t>
            </a:r>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052736"/>
            <a:ext cx="8686800" cy="4954555"/>
          </a:xfrm>
        </p:spPr>
        <p:txBody>
          <a:bodyPr>
            <a:normAutofit/>
          </a:bodyPr>
          <a:lstStyle/>
          <a:p>
            <a:r>
              <a:rPr lang="es-MX" dirty="0" smtClean="0"/>
              <a:t>Lleva cerca del borde superior, en su tercio externo, una hendidura estrecha o fosa </a:t>
            </a:r>
            <a:r>
              <a:rPr lang="es-MX" dirty="0" err="1" smtClean="0"/>
              <a:t>subarcuata</a:t>
            </a:r>
            <a:r>
              <a:rPr lang="es-MX" dirty="0" smtClean="0"/>
              <a:t>, el fondo de la cual comunica con el canal </a:t>
            </a:r>
            <a:r>
              <a:rPr lang="es-MX" dirty="0" err="1" smtClean="0"/>
              <a:t>petromastoideo</a:t>
            </a:r>
            <a:r>
              <a:rPr lang="es-MX" dirty="0" smtClean="0"/>
              <a:t>. Por abajo y fuera de esta fosa se encuentra otra hendidura oblicua, denominada orificio posterior del acueducto del </a:t>
            </a:r>
            <a:r>
              <a:rPr lang="es-MX" dirty="0" err="1" smtClean="0"/>
              <a:t>vestibulo</a:t>
            </a:r>
            <a:r>
              <a:rPr lang="es-MX" dirty="0" smtClean="0"/>
              <a:t>. </a:t>
            </a:r>
          </a:p>
          <a:p>
            <a:endParaRPr lang="es-MX" dirty="0"/>
          </a:p>
        </p:txBody>
      </p:sp>
      <p:sp>
        <p:nvSpPr>
          <p:cNvPr id="3" name="2 Título"/>
          <p:cNvSpPr>
            <a:spLocks noGrp="1"/>
          </p:cNvSpPr>
          <p:nvPr>
            <p:ph type="title"/>
          </p:nvPr>
        </p:nvSpPr>
        <p:spPr/>
        <p:txBody>
          <a:bodyPr>
            <a:normAutofit/>
          </a:bodyPr>
          <a:lstStyle/>
          <a:p>
            <a:r>
              <a:rPr lang="es-MX" dirty="0" smtClean="0"/>
              <a:t>Cara </a:t>
            </a:r>
            <a:r>
              <a:rPr lang="es-MX" dirty="0" err="1" smtClean="0"/>
              <a:t>posterosuperior</a:t>
            </a:r>
            <a:r>
              <a:rPr lang="es-MX" dirty="0" smtClean="0"/>
              <a:t> </a:t>
            </a:r>
            <a:br>
              <a:rPr lang="es-MX" dirty="0" smtClean="0"/>
            </a:br>
            <a:endParaRPr lang="es-MX"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Más adentro, y aproximadamente sobre la misma </a:t>
            </a:r>
            <a:r>
              <a:rPr lang="es-MX" dirty="0" err="1" smtClean="0"/>
              <a:t>linea</a:t>
            </a:r>
            <a:r>
              <a:rPr lang="es-MX" dirty="0" smtClean="0"/>
              <a:t>, se observan un amplio orificio por donde se abre el conducto auditivo interno, en cuyo fondo se notan dos crestas </a:t>
            </a:r>
            <a:r>
              <a:rPr lang="es-MX" dirty="0" err="1" smtClean="0"/>
              <a:t>peropendiculares</a:t>
            </a:r>
            <a:r>
              <a:rPr lang="es-MX" dirty="0" smtClean="0"/>
              <a:t> entre sí, que lo dividen en cuatro </a:t>
            </a:r>
            <a:r>
              <a:rPr lang="es-MX" dirty="0" err="1" smtClean="0"/>
              <a:t>fasetas</a:t>
            </a:r>
            <a:r>
              <a:rPr lang="es-MX" dirty="0" smtClean="0"/>
              <a:t>. Por estás pasan los nervios facial, intermediario de </a:t>
            </a:r>
            <a:r>
              <a:rPr lang="es-MX" dirty="0" err="1" smtClean="0"/>
              <a:t>Wrisberg</a:t>
            </a:r>
            <a:r>
              <a:rPr lang="es-MX" dirty="0" smtClean="0"/>
              <a:t> y auditivo, con sus ramas </a:t>
            </a:r>
            <a:r>
              <a:rPr lang="es-MX" dirty="0" err="1" smtClean="0"/>
              <a:t>vestibular</a:t>
            </a:r>
            <a:r>
              <a:rPr lang="es-MX" dirty="0" smtClean="0"/>
              <a:t> y coclear, y la arteria auditiva interna.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24744"/>
            <a:ext cx="8686800" cy="4882547"/>
          </a:xfrm>
        </p:spPr>
        <p:txBody>
          <a:bodyPr>
            <a:normAutofit/>
          </a:bodyPr>
          <a:lstStyle/>
          <a:p>
            <a:r>
              <a:rPr lang="es-MX" dirty="0" smtClean="0"/>
              <a:t> Su superficie más externa es cóncava y lisa. Situada por detrás de la cisura de </a:t>
            </a:r>
            <a:r>
              <a:rPr lang="es-MX" dirty="0" err="1" smtClean="0"/>
              <a:t>Glasser</a:t>
            </a:r>
            <a:r>
              <a:rPr lang="es-MX" dirty="0" smtClean="0"/>
              <a:t>, forma la parte no articular de la cavidad glenoidea y constituye la pared anterior del conducto auditivo externo. Está lámina está provista de un saliente dirigido </a:t>
            </a:r>
            <a:r>
              <a:rPr lang="es-MX" dirty="0" err="1" smtClean="0"/>
              <a:t>hacxia</a:t>
            </a:r>
            <a:r>
              <a:rPr lang="es-MX" dirty="0" smtClean="0"/>
              <a:t> abajo que rodea la base de la apófisis estiloides, formando la apófisis vaginal. </a:t>
            </a:r>
          </a:p>
          <a:p>
            <a:endParaRPr lang="es-MX" dirty="0"/>
          </a:p>
        </p:txBody>
      </p:sp>
      <p:sp>
        <p:nvSpPr>
          <p:cNvPr id="3" name="2 Título"/>
          <p:cNvSpPr>
            <a:spLocks noGrp="1"/>
          </p:cNvSpPr>
          <p:nvPr>
            <p:ph type="title"/>
          </p:nvPr>
        </p:nvSpPr>
        <p:spPr/>
        <p:txBody>
          <a:bodyPr>
            <a:normAutofit/>
          </a:bodyPr>
          <a:lstStyle/>
          <a:p>
            <a:r>
              <a:rPr lang="es-MX" dirty="0" smtClean="0"/>
              <a:t>Cara </a:t>
            </a:r>
            <a:r>
              <a:rPr lang="es-MX" dirty="0" err="1" smtClean="0"/>
              <a:t>anteroinferior</a:t>
            </a:r>
            <a:r>
              <a:rPr lang="es-MX" dirty="0" smtClean="0"/>
              <a:t> </a:t>
            </a:r>
            <a:br>
              <a:rPr lang="es-MX" dirty="0" smtClean="0"/>
            </a:br>
            <a:endParaRPr lang="es-MX"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Más hacia dentro se prolonga </a:t>
            </a:r>
            <a:r>
              <a:rPr lang="es-MX" dirty="0" err="1" smtClean="0"/>
              <a:t>horizontalmemte</a:t>
            </a:r>
            <a:r>
              <a:rPr lang="es-MX" dirty="0" smtClean="0"/>
              <a:t>, formando la apófisis </a:t>
            </a:r>
            <a:r>
              <a:rPr lang="es-MX" dirty="0" err="1" smtClean="0"/>
              <a:t>tubaria</a:t>
            </a:r>
            <a:r>
              <a:rPr lang="es-MX" dirty="0" smtClean="0"/>
              <a:t>, que constituye la porción ósea de la trompa de Eustaquio y </a:t>
            </a:r>
            <a:r>
              <a:rPr lang="es-MX" dirty="0" err="1" smtClean="0"/>
              <a:t>áun</a:t>
            </a:r>
            <a:r>
              <a:rPr lang="es-MX" dirty="0" smtClean="0"/>
              <a:t> más adentro, cerca del borde anterior, se observan dos canales superpuestos, de los cuales el superior aloja al músculo del martillo, mientras el inferior es el canal óseo de la trompa. Cerca del vértice, la cara de que tratamos presenta una depresión acanalada en relación con la mencionada trompa de Eustaquio.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Destaca en la </a:t>
            </a:r>
            <a:r>
              <a:rPr lang="es-MX" dirty="0" err="1" smtClean="0"/>
              <a:t>aprte</a:t>
            </a:r>
            <a:r>
              <a:rPr lang="es-MX" dirty="0" smtClean="0"/>
              <a:t> externa de esta cara una apófisis muy larga en forma de espina y </a:t>
            </a:r>
            <a:r>
              <a:rPr lang="es-MX" dirty="0" err="1" smtClean="0"/>
              <a:t>didrigida</a:t>
            </a:r>
            <a:r>
              <a:rPr lang="es-MX" dirty="0" smtClean="0"/>
              <a:t> hacia abajo, adelante y adentro, </a:t>
            </a:r>
            <a:r>
              <a:rPr lang="es-MX" dirty="0" err="1" smtClean="0"/>
              <a:t>llanmada</a:t>
            </a:r>
            <a:r>
              <a:rPr lang="es-MX" dirty="0" smtClean="0"/>
              <a:t> apófisis </a:t>
            </a:r>
            <a:r>
              <a:rPr lang="es-MX" dirty="0" err="1" smtClean="0"/>
              <a:t>estiloide</a:t>
            </a:r>
            <a:r>
              <a:rPr lang="es-MX" dirty="0" smtClean="0"/>
              <a:t>, en la cual se inserta el ramillete de </a:t>
            </a:r>
            <a:r>
              <a:rPr lang="es-MX" dirty="0" err="1" smtClean="0"/>
              <a:t>Riolano</a:t>
            </a:r>
            <a:r>
              <a:rPr lang="es-MX" dirty="0" smtClean="0"/>
              <a:t>, conjunto de ligamentos y músculos; los músculos son el </a:t>
            </a:r>
            <a:r>
              <a:rPr lang="es-MX" dirty="0" err="1" smtClean="0"/>
              <a:t>estilohioideo</a:t>
            </a:r>
            <a:r>
              <a:rPr lang="es-MX" dirty="0" smtClean="0"/>
              <a:t>, el </a:t>
            </a:r>
            <a:r>
              <a:rPr lang="es-MX" dirty="0" err="1" smtClean="0"/>
              <a:t>estilogloso</a:t>
            </a:r>
            <a:r>
              <a:rPr lang="es-MX" dirty="0" smtClean="0"/>
              <a:t> y </a:t>
            </a:r>
            <a:r>
              <a:rPr lang="es-MX" dirty="0" err="1" smtClean="0"/>
              <a:t>estilofaríngeo</a:t>
            </a:r>
            <a:r>
              <a:rPr lang="es-MX" dirty="0" smtClean="0"/>
              <a:t> y los ligamentos </a:t>
            </a:r>
            <a:r>
              <a:rPr lang="es-MX" dirty="0" err="1" smtClean="0"/>
              <a:t>estilomaxilar</a:t>
            </a:r>
            <a:r>
              <a:rPr lang="es-MX" dirty="0" smtClean="0"/>
              <a:t> y </a:t>
            </a:r>
            <a:r>
              <a:rPr lang="es-MX" dirty="0" err="1" smtClean="0"/>
              <a:t>estilihioideo</a:t>
            </a:r>
            <a:r>
              <a:rPr lang="es-MX" dirty="0" smtClean="0"/>
              <a:t>. Por fuera de la apófisis estiloides existe un pequeño orificio o agujero </a:t>
            </a:r>
            <a:r>
              <a:rPr lang="es-MX" dirty="0" err="1" smtClean="0"/>
              <a:t>estilomastoideo</a:t>
            </a:r>
            <a:r>
              <a:rPr lang="es-MX" dirty="0" smtClean="0"/>
              <a:t>,  en el cual se abre la extremidad inferior del acueducto de Falopio, dando salida </a:t>
            </a:r>
            <a:r>
              <a:rPr lang="es-MX" dirty="0" err="1" smtClean="0"/>
              <a:t>alnervio</a:t>
            </a:r>
            <a:r>
              <a:rPr lang="es-MX" dirty="0" smtClean="0"/>
              <a:t> facial. </a:t>
            </a:r>
          </a:p>
          <a:p>
            <a:endParaRPr lang="es-MX" dirty="0"/>
          </a:p>
        </p:txBody>
      </p:sp>
      <p:sp>
        <p:nvSpPr>
          <p:cNvPr id="3" name="2 Título"/>
          <p:cNvSpPr>
            <a:spLocks noGrp="1"/>
          </p:cNvSpPr>
          <p:nvPr>
            <p:ph type="title"/>
          </p:nvPr>
        </p:nvSpPr>
        <p:spPr/>
        <p:txBody>
          <a:bodyPr>
            <a:normAutofit/>
          </a:bodyPr>
          <a:lstStyle/>
          <a:p>
            <a:r>
              <a:rPr lang="es-MX" dirty="0" smtClean="0"/>
              <a:t>Cara posteroinferior </a:t>
            </a:r>
            <a:br>
              <a:rPr lang="es-MX" dirty="0" smtClean="0"/>
            </a:br>
            <a:endParaRPr lang="es-MX"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En la pared anterior de este conducto se observa otro orificio más pequeño todavía, por donde pasa la cuerda del tímpano. Por dentro de  la apófisis estiloides se encuentra una excavación lisa, llamada fosa yugular, porque sirve para alojar el golfo de la vena yugular interna. En su pared externa un orificio (ostium </a:t>
            </a:r>
            <a:r>
              <a:rPr lang="es-MX" dirty="0" err="1" smtClean="0"/>
              <a:t>introitus</a:t>
            </a:r>
            <a:r>
              <a:rPr lang="es-MX" dirty="0" smtClean="0"/>
              <a:t>) deja paso al ramo auricular del </a:t>
            </a:r>
            <a:r>
              <a:rPr lang="es-MX" dirty="0" err="1" smtClean="0"/>
              <a:t>neumogásrtico</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Hacia el lado interno de la fosa yugular existe un amplio orificio, que es la abertura inferior del conducto </a:t>
            </a:r>
            <a:r>
              <a:rPr lang="es-MX" dirty="0" err="1" smtClean="0"/>
              <a:t>carotídeo</a:t>
            </a:r>
            <a:r>
              <a:rPr lang="es-MX" dirty="0" smtClean="0"/>
              <a:t>, hallándose separados fosa y orificio por una cresta provista de un pequeño agujero,. En éste se inicia el  conducto de Jacobson, por donde pasa el nervio de Jacobson. Ya cerca del vértice, la superficie de la cara se vuelve rugosa y da inserción al músculo </a:t>
            </a:r>
            <a:r>
              <a:rPr lang="es-MX" dirty="0" err="1" smtClean="0"/>
              <a:t>peristafilino</a:t>
            </a:r>
            <a:r>
              <a:rPr lang="es-MX" dirty="0" smtClean="0"/>
              <a:t> interno, el que por esta inserción toma el nombre de </a:t>
            </a:r>
            <a:r>
              <a:rPr lang="es-MX" dirty="0" err="1" smtClean="0"/>
              <a:t>petrosalpingoestafilino</a:t>
            </a:r>
            <a:r>
              <a:rPr lang="es-MX" dirty="0" smtClean="0"/>
              <a:t>.</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4500594" cy="857256"/>
          </a:xfrm>
        </p:spPr>
        <p:txBody>
          <a:bodyPr>
            <a:normAutofit/>
          </a:bodyPr>
          <a:lstStyle/>
          <a:p>
            <a:pPr algn="ctr"/>
            <a:r>
              <a:rPr lang="es-MX" sz="2400" b="1" dirty="0" smtClean="0">
                <a:solidFill>
                  <a:schemeClr val="accent1">
                    <a:lumMod val="75000"/>
                  </a:schemeClr>
                </a:solidFill>
                <a:latin typeface="Arial" pitchFamily="34" charset="0"/>
                <a:cs typeface="Arial" pitchFamily="34" charset="0"/>
              </a:rPr>
              <a:t>Tipos de tejido óseo</a:t>
            </a:r>
            <a:r>
              <a:rPr lang="es-MX" sz="2400" b="1" dirty="0" smtClean="0">
                <a:latin typeface="Arial" pitchFamily="34" charset="0"/>
                <a:cs typeface="Arial" pitchFamily="34" charset="0"/>
              </a:rPr>
              <a:t/>
            </a:r>
            <a:br>
              <a:rPr lang="es-MX" sz="2400" b="1" dirty="0" smtClean="0">
                <a:latin typeface="Arial" pitchFamily="34" charset="0"/>
                <a:cs typeface="Arial" pitchFamily="34" charset="0"/>
              </a:rPr>
            </a:br>
            <a:endParaRPr lang="es-MX" sz="2400" dirty="0">
              <a:latin typeface="Arial" pitchFamily="34" charset="0"/>
              <a:cs typeface="Arial" pitchFamily="34" charset="0"/>
            </a:endParaRPr>
          </a:p>
        </p:txBody>
      </p:sp>
      <p:sp>
        <p:nvSpPr>
          <p:cNvPr id="3" name="2 Marcador de contenido"/>
          <p:cNvSpPr>
            <a:spLocks noGrp="1"/>
          </p:cNvSpPr>
          <p:nvPr>
            <p:ph idx="1"/>
          </p:nvPr>
        </p:nvSpPr>
        <p:spPr>
          <a:xfrm>
            <a:off x="4500562" y="1285860"/>
            <a:ext cx="3857652" cy="3786214"/>
          </a:xfrm>
        </p:spPr>
        <p:txBody>
          <a:bodyPr>
            <a:normAutofit/>
          </a:bodyPr>
          <a:lstStyle/>
          <a:p>
            <a:pPr algn="just"/>
            <a:r>
              <a:rPr lang="es-MX" sz="2000" dirty="0" smtClean="0">
                <a:latin typeface="Arial" pitchFamily="34" charset="0"/>
                <a:cs typeface="Arial" pitchFamily="34" charset="0"/>
              </a:rPr>
              <a:t>Los huesos poseen zonas con diferente densidad de tejido óseo que se diferencian macroscópicamente y microscópicamente en áreas de </a:t>
            </a:r>
            <a:r>
              <a:rPr lang="es-MX" sz="2000" u="sng" dirty="0" smtClean="0">
                <a:solidFill>
                  <a:schemeClr val="accent3">
                    <a:lumMod val="60000"/>
                    <a:lumOff val="40000"/>
                  </a:schemeClr>
                </a:solidFill>
                <a:latin typeface="Arial" pitchFamily="34" charset="0"/>
                <a:cs typeface="Arial" pitchFamily="34" charset="0"/>
              </a:rPr>
              <a:t>hueso compacto</a:t>
            </a:r>
            <a:r>
              <a:rPr lang="es-MX" sz="2000" dirty="0" smtClean="0">
                <a:solidFill>
                  <a:schemeClr val="accent3">
                    <a:lumMod val="60000"/>
                    <a:lumOff val="40000"/>
                  </a:schemeClr>
                </a:solidFill>
                <a:latin typeface="Arial" pitchFamily="34" charset="0"/>
                <a:cs typeface="Arial" pitchFamily="34" charset="0"/>
              </a:rPr>
              <a:t> </a:t>
            </a:r>
            <a:r>
              <a:rPr lang="es-MX" sz="2000" dirty="0" smtClean="0">
                <a:latin typeface="Arial" pitchFamily="34" charset="0"/>
                <a:cs typeface="Arial" pitchFamily="34" charset="0"/>
              </a:rPr>
              <a:t>y áreas de </a:t>
            </a:r>
            <a:r>
              <a:rPr lang="es-MX" sz="2000" u="sng" dirty="0" smtClean="0">
                <a:solidFill>
                  <a:schemeClr val="accent3">
                    <a:lumMod val="60000"/>
                    <a:lumOff val="40000"/>
                  </a:schemeClr>
                </a:solidFill>
                <a:latin typeface="Arial" pitchFamily="34" charset="0"/>
                <a:cs typeface="Arial" pitchFamily="34" charset="0"/>
              </a:rPr>
              <a:t>hueso esponjoso</a:t>
            </a:r>
            <a:r>
              <a:rPr lang="es-MX" sz="2000" dirty="0" smtClean="0">
                <a:latin typeface="Arial" pitchFamily="34" charset="0"/>
                <a:cs typeface="Arial" pitchFamily="34" charset="0"/>
              </a:rPr>
              <a:t>, sin límites netos que las separen, se continúan una con la otra.</a:t>
            </a:r>
          </a:p>
          <a:p>
            <a:pPr algn="just"/>
            <a:endParaRPr lang="es-MX" sz="2000" dirty="0">
              <a:latin typeface="Arial" pitchFamily="34" charset="0"/>
              <a:cs typeface="Arial" pitchFamily="34" charset="0"/>
            </a:endParaRPr>
          </a:p>
        </p:txBody>
      </p:sp>
      <p:pic>
        <p:nvPicPr>
          <p:cNvPr id="4" name="Picture 8" descr="zcsdc"/>
          <p:cNvPicPr>
            <a:picLocks noChangeAspect="1" noChangeArrowheads="1"/>
          </p:cNvPicPr>
          <p:nvPr/>
        </p:nvPicPr>
        <p:blipFill>
          <a:blip r:embed="rId3" cstate="print"/>
          <a:srcRect/>
          <a:stretch>
            <a:fillRect/>
          </a:stretch>
        </p:blipFill>
        <p:spPr bwMode="auto">
          <a:xfrm>
            <a:off x="642910" y="1071546"/>
            <a:ext cx="3786214" cy="5486147"/>
          </a:xfrm>
          <a:prstGeom prst="rect">
            <a:avLst/>
          </a:prstGeom>
          <a:noFill/>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Sus dos tercios externos corresponden al canal del seno petroso superior, el cual está escotado al nivel de la fosa de </a:t>
            </a:r>
            <a:r>
              <a:rPr lang="es-MX" dirty="0" err="1" smtClean="0"/>
              <a:t>Glasser</a:t>
            </a:r>
            <a:r>
              <a:rPr lang="es-MX" dirty="0" smtClean="0"/>
              <a:t> para facilitar el paso del nervio trigémino. </a:t>
            </a:r>
          </a:p>
          <a:p>
            <a:endParaRPr lang="es-MX" dirty="0"/>
          </a:p>
        </p:txBody>
      </p:sp>
      <p:sp>
        <p:nvSpPr>
          <p:cNvPr id="3" name="2 Título"/>
          <p:cNvSpPr>
            <a:spLocks noGrp="1"/>
          </p:cNvSpPr>
          <p:nvPr>
            <p:ph type="title"/>
          </p:nvPr>
        </p:nvSpPr>
        <p:spPr/>
        <p:txBody>
          <a:bodyPr>
            <a:normAutofit/>
          </a:bodyPr>
          <a:lstStyle/>
          <a:p>
            <a:r>
              <a:rPr lang="es-MX" dirty="0" smtClean="0"/>
              <a:t>Borde superior </a:t>
            </a:r>
            <a:br>
              <a:rPr lang="es-MX" dirty="0" smtClean="0"/>
            </a:br>
            <a:endParaRPr lang="es-MX"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Su parte externa limita la cisura de </a:t>
            </a:r>
            <a:r>
              <a:rPr lang="es-MX" dirty="0" err="1" smtClean="0"/>
              <a:t>Glasser</a:t>
            </a:r>
            <a:r>
              <a:rPr lang="es-MX" dirty="0" smtClean="0"/>
              <a:t> y se bifurca hacia dentro de la prolongación anterior del tegmen </a:t>
            </a:r>
            <a:r>
              <a:rPr lang="es-MX" dirty="0" err="1" smtClean="0"/>
              <a:t>tympani</a:t>
            </a:r>
            <a:r>
              <a:rPr lang="es-MX" dirty="0" smtClean="0"/>
              <a:t>. El resto de este borde se articula con el ala mayor del esfenoides formándose hacia abajo un canal  donde se aloja la porción fibrocartilaginosa de la trompa de Eustaquio. </a:t>
            </a:r>
          </a:p>
          <a:p>
            <a:r>
              <a:rPr lang="es-MX" dirty="0" smtClean="0"/>
              <a:t>  </a:t>
            </a:r>
          </a:p>
          <a:p>
            <a:endParaRPr lang="es-MX" dirty="0"/>
          </a:p>
        </p:txBody>
      </p:sp>
      <p:sp>
        <p:nvSpPr>
          <p:cNvPr id="3" name="2 Título"/>
          <p:cNvSpPr>
            <a:spLocks noGrp="1"/>
          </p:cNvSpPr>
          <p:nvPr>
            <p:ph type="title"/>
          </p:nvPr>
        </p:nvSpPr>
        <p:spPr/>
        <p:txBody>
          <a:bodyPr>
            <a:normAutofit/>
          </a:bodyPr>
          <a:lstStyle/>
          <a:p>
            <a:r>
              <a:rPr lang="es-MX" dirty="0" smtClean="0"/>
              <a:t>Borde anterior </a:t>
            </a:r>
            <a:br>
              <a:rPr lang="es-MX" dirty="0" smtClean="0"/>
            </a:br>
            <a:endParaRPr lang="es-MX"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8686800" cy="5026563"/>
          </a:xfrm>
        </p:spPr>
        <p:txBody>
          <a:bodyPr>
            <a:normAutofit/>
          </a:bodyPr>
          <a:lstStyle/>
          <a:p>
            <a:r>
              <a:rPr lang="es-MX" dirty="0" smtClean="0"/>
              <a:t>Se articula este borde con el occipital. Presenta por dentro de la fosa yugular una amplia escotadura que, al articularse con el occipital, forman el agujero rasgado posterior. La escotadura lleva un saliente, denominado espina yugular del temporal, que la divide en dos segmentos: el posterior corresponde al golfo de la vena yugular y el anterior da paso a los nervios espinal, neumogástrico y glosofaríngeo. </a:t>
            </a:r>
            <a:endParaRPr lang="es-MX" dirty="0"/>
          </a:p>
        </p:txBody>
      </p:sp>
      <p:sp>
        <p:nvSpPr>
          <p:cNvPr id="3" name="2 Título"/>
          <p:cNvSpPr>
            <a:spLocks noGrp="1"/>
          </p:cNvSpPr>
          <p:nvPr>
            <p:ph type="title"/>
          </p:nvPr>
        </p:nvSpPr>
        <p:spPr/>
        <p:txBody>
          <a:bodyPr>
            <a:normAutofit/>
          </a:bodyPr>
          <a:lstStyle/>
          <a:p>
            <a:r>
              <a:rPr lang="es-MX" dirty="0" smtClean="0"/>
              <a:t>Borde posterior </a:t>
            </a:r>
            <a:br>
              <a:rPr lang="es-MX" dirty="0" smtClean="0"/>
            </a:br>
            <a:endParaRPr lang="es-MX"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Casi en el mismo borde de la escotadura y por dentro de la fosa yugular se observa la foseta </a:t>
            </a:r>
            <a:r>
              <a:rPr lang="es-MX" dirty="0" err="1" smtClean="0"/>
              <a:t>patrosa</a:t>
            </a:r>
            <a:r>
              <a:rPr lang="es-MX" dirty="0" smtClean="0"/>
              <a:t>, donde se aloja el ganglio de </a:t>
            </a:r>
            <a:r>
              <a:rPr lang="es-MX" dirty="0" err="1" smtClean="0"/>
              <a:t>Andersh</a:t>
            </a:r>
            <a:r>
              <a:rPr lang="es-MX" dirty="0" smtClean="0"/>
              <a:t>. El resto del borde es un verdadero surco, el cual, al articularse con el occipital, forma el canal del seno petroso inferior. </a:t>
            </a:r>
          </a:p>
          <a:p>
            <a:pPr>
              <a:buNone/>
            </a:pP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err="1" smtClean="0"/>
              <a:t>Llleva</a:t>
            </a:r>
            <a:r>
              <a:rPr lang="es-MX" dirty="0" smtClean="0"/>
              <a:t> la apófisis vaginal afuera y la </a:t>
            </a:r>
            <a:r>
              <a:rPr lang="es-MX" dirty="0" err="1" smtClean="0"/>
              <a:t>tubaria</a:t>
            </a:r>
            <a:r>
              <a:rPr lang="es-MX" dirty="0" smtClean="0"/>
              <a:t> adentro, siendo el resto bastante afilado. </a:t>
            </a:r>
          </a:p>
          <a:p>
            <a:endParaRPr lang="es-MX" dirty="0"/>
          </a:p>
        </p:txBody>
      </p:sp>
      <p:sp>
        <p:nvSpPr>
          <p:cNvPr id="3" name="2 Título"/>
          <p:cNvSpPr>
            <a:spLocks noGrp="1"/>
          </p:cNvSpPr>
          <p:nvPr>
            <p:ph type="title"/>
          </p:nvPr>
        </p:nvSpPr>
        <p:spPr/>
        <p:txBody>
          <a:bodyPr>
            <a:normAutofit/>
          </a:bodyPr>
          <a:lstStyle/>
          <a:p>
            <a:r>
              <a:rPr lang="es-MX" dirty="0" smtClean="0"/>
              <a:t>Borde inferior </a:t>
            </a:r>
            <a:br>
              <a:rPr lang="es-MX" dirty="0" smtClean="0"/>
            </a:br>
            <a:endParaRPr lang="es-MX"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Está constituida por el orificio del conducto auditivo externo, por detrás del cual se extiende la región mastoidea y por encima la escama del temporal. </a:t>
            </a:r>
          </a:p>
          <a:p>
            <a:endParaRPr lang="es-MX" dirty="0"/>
          </a:p>
        </p:txBody>
      </p:sp>
      <p:sp>
        <p:nvSpPr>
          <p:cNvPr id="3" name="2 Título"/>
          <p:cNvSpPr>
            <a:spLocks noGrp="1"/>
          </p:cNvSpPr>
          <p:nvPr>
            <p:ph type="title"/>
          </p:nvPr>
        </p:nvSpPr>
        <p:spPr/>
        <p:txBody>
          <a:bodyPr>
            <a:normAutofit/>
          </a:bodyPr>
          <a:lstStyle/>
          <a:p>
            <a:r>
              <a:rPr lang="es-MX" dirty="0" smtClean="0"/>
              <a:t>Base </a:t>
            </a:r>
            <a:br>
              <a:rPr lang="es-MX" dirty="0" smtClean="0"/>
            </a:br>
            <a:endParaRPr lang="es-MX"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 como ya se ha dicho, truncado y rugoso, y se halla ocupado por el orificio donde se termina anteriormente el conducto </a:t>
            </a:r>
            <a:r>
              <a:rPr lang="es-MX" dirty="0" err="1" smtClean="0"/>
              <a:t>carotídeo</a:t>
            </a:r>
            <a:r>
              <a:rPr lang="es-MX" dirty="0" smtClean="0"/>
              <a:t>. Se introduce en el ángulo formado por el cuerpo y el ala mayor del esfenoides, con los  cuales forma el agujero rasgado anterior. </a:t>
            </a:r>
            <a:br>
              <a:rPr lang="es-MX" dirty="0" smtClean="0"/>
            </a:br>
            <a:endParaRPr lang="es-MX" dirty="0"/>
          </a:p>
        </p:txBody>
      </p:sp>
      <p:sp>
        <p:nvSpPr>
          <p:cNvPr id="3" name="2 Título"/>
          <p:cNvSpPr>
            <a:spLocks noGrp="1"/>
          </p:cNvSpPr>
          <p:nvPr>
            <p:ph type="title"/>
          </p:nvPr>
        </p:nvSpPr>
        <p:spPr/>
        <p:txBody>
          <a:bodyPr>
            <a:normAutofit/>
          </a:bodyPr>
          <a:lstStyle/>
          <a:p>
            <a:r>
              <a:rPr lang="es-MX" dirty="0" smtClean="0"/>
              <a:t>Vértice </a:t>
            </a:r>
            <a:br>
              <a:rPr lang="es-MX" dirty="0" smtClean="0"/>
            </a:br>
            <a:endParaRPr lang="es-MX"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Hueso del cráneo plano, impar, central y simétrico, situado en su parte </a:t>
            </a:r>
            <a:r>
              <a:rPr lang="es-MX" dirty="0" err="1" smtClean="0"/>
              <a:t>postero</a:t>
            </a:r>
            <a:r>
              <a:rPr lang="es-MX" dirty="0" smtClean="0"/>
              <a:t>-inferior</a:t>
            </a:r>
            <a:r>
              <a:rPr lang="es-MX" dirty="0" smtClean="0"/>
              <a:t>. Tiene la forma de un segmento de esfera media</a:t>
            </a:r>
            <a:endParaRPr lang="es-MX" dirty="0"/>
          </a:p>
        </p:txBody>
      </p:sp>
      <p:sp>
        <p:nvSpPr>
          <p:cNvPr id="3" name="2 Título"/>
          <p:cNvSpPr>
            <a:spLocks noGrp="1"/>
          </p:cNvSpPr>
          <p:nvPr>
            <p:ph type="title"/>
          </p:nvPr>
        </p:nvSpPr>
        <p:spPr/>
        <p:txBody>
          <a:bodyPr>
            <a:normAutofit/>
          </a:bodyPr>
          <a:lstStyle/>
          <a:p>
            <a:r>
              <a:rPr lang="es-MX" i="1" u="sng" dirty="0" smtClean="0">
                <a:solidFill>
                  <a:srgbClr val="FF0000"/>
                </a:solidFill>
              </a:rPr>
              <a:t>HUESO OCCIPITAL</a:t>
            </a:r>
            <a:br>
              <a:rPr lang="es-MX" i="1" u="sng" dirty="0" smtClean="0">
                <a:solidFill>
                  <a:srgbClr val="FF0000"/>
                </a:solidFill>
              </a:rPr>
            </a:br>
            <a:endParaRPr lang="es-MX" i="1" u="sng" dirty="0">
              <a:solidFill>
                <a:srgbClr val="FF0000"/>
              </a:solidFill>
            </a:endParaRPr>
          </a:p>
        </p:txBody>
      </p:sp>
      <p:pic>
        <p:nvPicPr>
          <p:cNvPr id="4" name="3 Imagen" descr="C24.bmp"/>
          <p:cNvPicPr>
            <a:picLocks noChangeAspect="1"/>
          </p:cNvPicPr>
          <p:nvPr/>
        </p:nvPicPr>
        <p:blipFill>
          <a:blip r:embed="rId2" cstate="print"/>
          <a:stretch>
            <a:fillRect/>
          </a:stretch>
        </p:blipFill>
        <p:spPr>
          <a:xfrm>
            <a:off x="3563888" y="2996952"/>
            <a:ext cx="2123810" cy="1590476"/>
          </a:xfrm>
          <a:prstGeom prst="rect">
            <a:avLst/>
          </a:prstGeom>
        </p:spPr>
      </p:pic>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707904" y="0"/>
            <a:ext cx="5436096" cy="6007291"/>
          </a:xfrm>
        </p:spPr>
        <p:txBody>
          <a:bodyPr/>
          <a:lstStyle/>
          <a:p>
            <a:r>
              <a:rPr lang="es-MX" dirty="0" smtClean="0"/>
              <a:t>En su parte inferior está atravesado por un orificio ovalado: el agujero occipital o foramen mágnum, que pone en comunicación la cavidad craneal con el conducto raquídeo dando paso al bulbo, a las arterias vertebrales, y cada lado, a al nervio espinal.   </a:t>
            </a:r>
            <a:endParaRPr lang="es-MX" dirty="0"/>
          </a:p>
        </p:txBody>
      </p:sp>
      <p:pic>
        <p:nvPicPr>
          <p:cNvPr id="4" name="3 Imagen" descr="apof.clinoides2.jpg"/>
          <p:cNvPicPr>
            <a:picLocks noChangeAspect="1"/>
          </p:cNvPicPr>
          <p:nvPr/>
        </p:nvPicPr>
        <p:blipFill>
          <a:blip r:embed="rId3" cstate="print"/>
          <a:stretch>
            <a:fillRect/>
          </a:stretch>
        </p:blipFill>
        <p:spPr>
          <a:xfrm>
            <a:off x="0" y="1801571"/>
            <a:ext cx="4139952" cy="5056430"/>
          </a:xfrm>
          <a:prstGeom prst="rect">
            <a:avLst/>
          </a:prstGeom>
        </p:spPr>
      </p:pic>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850" y="357166"/>
            <a:ext cx="4033836" cy="623909"/>
          </a:xfrm>
        </p:spPr>
        <p:txBody>
          <a:bodyPr>
            <a:normAutofit/>
          </a:bodyPr>
          <a:lstStyle/>
          <a:p>
            <a:pPr fontAlgn="auto">
              <a:spcAft>
                <a:spcPts val="0"/>
              </a:spcAft>
              <a:defRPr/>
            </a:pPr>
            <a:r>
              <a:rPr lang="es-MX" sz="2400" dirty="0" smtClean="0">
                <a:solidFill>
                  <a:schemeClr val="accent1">
                    <a:lumMod val="75000"/>
                  </a:schemeClr>
                </a:solidFill>
                <a:latin typeface="Arial" pitchFamily="34" charset="0"/>
                <a:cs typeface="Arial" pitchFamily="34" charset="0"/>
              </a:rPr>
              <a:t>Maxilar superior</a:t>
            </a:r>
            <a:endParaRPr lang="es-MX" sz="2400" dirty="0">
              <a:solidFill>
                <a:schemeClr val="accent1">
                  <a:lumMod val="75000"/>
                </a:schemeClr>
              </a:solidFill>
              <a:latin typeface="Arial" pitchFamily="34" charset="0"/>
              <a:cs typeface="Arial" pitchFamily="34" charset="0"/>
            </a:endParaRPr>
          </a:p>
        </p:txBody>
      </p:sp>
      <p:sp>
        <p:nvSpPr>
          <p:cNvPr id="12291" name="2 Marcador de contenido"/>
          <p:cNvSpPr>
            <a:spLocks noGrp="1"/>
          </p:cNvSpPr>
          <p:nvPr>
            <p:ph idx="1"/>
          </p:nvPr>
        </p:nvSpPr>
        <p:spPr>
          <a:xfrm>
            <a:off x="357158" y="1571612"/>
            <a:ext cx="7858180" cy="1928826"/>
          </a:xfrm>
        </p:spPr>
        <p:txBody>
          <a:bodyPr>
            <a:normAutofit/>
          </a:bodyPr>
          <a:lstStyle/>
          <a:p>
            <a:pPr lvl="1"/>
            <a:r>
              <a:rPr lang="es-CL" sz="2000" dirty="0" smtClean="0">
                <a:latin typeface="Arial" pitchFamily="34" charset="0"/>
                <a:cs typeface="Arial" pitchFamily="34" charset="0"/>
              </a:rPr>
              <a:t>CARA INTERNA.</a:t>
            </a:r>
            <a:endParaRPr lang="es-MX" sz="2000" dirty="0" smtClean="0">
              <a:latin typeface="Arial" pitchFamily="34" charset="0"/>
              <a:cs typeface="Arial" pitchFamily="34" charset="0"/>
            </a:endParaRPr>
          </a:p>
          <a:p>
            <a:pPr lvl="1"/>
            <a:r>
              <a:rPr lang="es-CL" sz="2000" dirty="0" smtClean="0">
                <a:latin typeface="Arial" pitchFamily="34" charset="0"/>
                <a:cs typeface="Arial" pitchFamily="34" charset="0"/>
              </a:rPr>
              <a:t>APOFISIS PALATINA.</a:t>
            </a:r>
            <a:endParaRPr lang="es-MX" sz="2000" dirty="0" smtClean="0">
              <a:latin typeface="Arial" pitchFamily="34" charset="0"/>
              <a:cs typeface="Arial" pitchFamily="34" charset="0"/>
            </a:endParaRPr>
          </a:p>
          <a:p>
            <a:pPr lvl="3"/>
            <a:r>
              <a:rPr lang="es-CL" sz="2000" dirty="0" smtClean="0">
                <a:latin typeface="Arial" pitchFamily="34" charset="0"/>
                <a:cs typeface="Arial" pitchFamily="34" charset="0"/>
              </a:rPr>
              <a:t>Cara superior: suelo de las fosas nasales.</a:t>
            </a:r>
            <a:endParaRPr lang="es-MX" sz="2000" dirty="0" smtClean="0">
              <a:latin typeface="Arial" pitchFamily="34" charset="0"/>
              <a:cs typeface="Arial" pitchFamily="34" charset="0"/>
            </a:endParaRPr>
          </a:p>
          <a:p>
            <a:pPr lvl="3"/>
            <a:r>
              <a:rPr lang="es-CL" sz="2000" dirty="0" smtClean="0">
                <a:latin typeface="Arial" pitchFamily="34" charset="0"/>
                <a:cs typeface="Arial" pitchFamily="34" charset="0"/>
              </a:rPr>
              <a:t>Cara inferior: constitución bóveda palatina.</a:t>
            </a:r>
            <a:endParaRPr lang="es-MX" sz="2000" dirty="0" smtClean="0">
              <a:latin typeface="Arial" pitchFamily="34" charset="0"/>
              <a:cs typeface="Arial" pitchFamily="34" charset="0"/>
            </a:endParaRPr>
          </a:p>
        </p:txBody>
      </p:sp>
      <p:pic>
        <p:nvPicPr>
          <p:cNvPr id="12292" name="3 Imagen" descr="maxilar sup.jpg"/>
          <p:cNvPicPr>
            <a:picLocks noChangeAspect="1"/>
          </p:cNvPicPr>
          <p:nvPr/>
        </p:nvPicPr>
        <p:blipFill>
          <a:blip r:embed="rId3" cstate="print"/>
          <a:srcRect/>
          <a:stretch>
            <a:fillRect/>
          </a:stretch>
        </p:blipFill>
        <p:spPr bwMode="auto">
          <a:xfrm>
            <a:off x="5286380" y="3714752"/>
            <a:ext cx="2714643" cy="2000264"/>
          </a:xfrm>
          <a:prstGeom prst="rect">
            <a:avLst/>
          </a:prstGeom>
          <a:noFill/>
          <a:ln w="9525">
            <a:noFill/>
            <a:miter lim="800000"/>
            <a:headEnd/>
            <a:tailEnd/>
          </a:ln>
        </p:spPr>
      </p:pic>
      <p:pic>
        <p:nvPicPr>
          <p:cNvPr id="118786" name="Picture 2" descr="awfawf"/>
          <p:cNvPicPr>
            <a:picLocks noChangeAspect="1" noChangeArrowheads="1"/>
          </p:cNvPicPr>
          <p:nvPr/>
        </p:nvPicPr>
        <p:blipFill>
          <a:blip r:embed="rId4" cstate="print"/>
          <a:srcRect/>
          <a:stretch>
            <a:fillRect/>
          </a:stretch>
        </p:blipFill>
        <p:spPr bwMode="auto">
          <a:xfrm>
            <a:off x="1643042" y="3443278"/>
            <a:ext cx="2786082" cy="260034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86356" y="274638"/>
            <a:ext cx="3614734" cy="939784"/>
          </a:xfrm>
        </p:spPr>
        <p:txBody>
          <a:bodyPr>
            <a:normAutofit/>
          </a:bodyPr>
          <a:lstStyle/>
          <a:p>
            <a:r>
              <a:rPr lang="es-MX" sz="2400" dirty="0" smtClean="0">
                <a:solidFill>
                  <a:schemeClr val="accent1">
                    <a:lumMod val="75000"/>
                  </a:schemeClr>
                </a:solidFill>
                <a:latin typeface="Arial" pitchFamily="34" charset="0"/>
                <a:cs typeface="Arial" pitchFamily="34" charset="0"/>
              </a:rPr>
              <a:t>Hueso compacto</a:t>
            </a:r>
            <a:r>
              <a:rPr lang="es-MX" sz="2400" dirty="0" smtClean="0">
                <a:latin typeface="Arial" pitchFamily="34" charset="0"/>
                <a:cs typeface="Arial" pitchFamily="34" charset="0"/>
              </a:rPr>
              <a:t/>
            </a:r>
            <a:br>
              <a:rPr lang="es-MX" sz="2400" dirty="0" smtClean="0">
                <a:latin typeface="Arial" pitchFamily="34" charset="0"/>
                <a:cs typeface="Arial" pitchFamily="34" charset="0"/>
              </a:rPr>
            </a:br>
            <a:endParaRPr lang="es-MX" sz="2400" dirty="0">
              <a:latin typeface="Arial" pitchFamily="34" charset="0"/>
              <a:cs typeface="Arial" pitchFamily="34" charset="0"/>
            </a:endParaRPr>
          </a:p>
        </p:txBody>
      </p:sp>
      <p:sp>
        <p:nvSpPr>
          <p:cNvPr id="3" name="2 Marcador de contenido"/>
          <p:cNvSpPr>
            <a:spLocks noGrp="1"/>
          </p:cNvSpPr>
          <p:nvPr>
            <p:ph idx="1"/>
          </p:nvPr>
        </p:nvSpPr>
        <p:spPr>
          <a:xfrm>
            <a:off x="4643438" y="1785926"/>
            <a:ext cx="3643338" cy="3500462"/>
          </a:xfrm>
        </p:spPr>
        <p:txBody>
          <a:bodyPr>
            <a:normAutofit/>
          </a:bodyPr>
          <a:lstStyle/>
          <a:p>
            <a:pPr algn="just"/>
            <a:r>
              <a:rPr lang="es-MX" sz="2000" dirty="0" smtClean="0">
                <a:latin typeface="Arial" pitchFamily="34" charset="0"/>
                <a:cs typeface="Arial" pitchFamily="34" charset="0"/>
              </a:rPr>
              <a:t>Aparecen como una masa sólida y continua cuya estructura solo se ve al </a:t>
            </a:r>
            <a:r>
              <a:rPr lang="es-MX" sz="2000" u="sng" dirty="0" smtClean="0">
                <a:latin typeface="Arial" pitchFamily="34" charset="0"/>
                <a:cs typeface="Arial" pitchFamily="34" charset="0"/>
                <a:hlinkClick r:id="rId3" tooltip="Microscopio óptico"/>
              </a:rPr>
              <a:t>microscopio óptico</a:t>
            </a:r>
            <a:r>
              <a:rPr lang="es-MX" sz="2000" dirty="0" smtClean="0">
                <a:latin typeface="Arial" pitchFamily="34" charset="0"/>
                <a:cs typeface="Arial" pitchFamily="34" charset="0"/>
              </a:rPr>
              <a:t>. Su matriz ósea mineralizada esta depositada en laminillas, entre estas se ubican las lagunas con los osteocitos</a:t>
            </a:r>
            <a:endParaRPr lang="es-MX" sz="2000" dirty="0">
              <a:latin typeface="Arial" pitchFamily="34" charset="0"/>
              <a:cs typeface="Arial" pitchFamily="34" charset="0"/>
            </a:endParaRPr>
          </a:p>
        </p:txBody>
      </p:sp>
      <p:pic>
        <p:nvPicPr>
          <p:cNvPr id="297988" name="Picture 4" descr="http://www.monografias.com/trabajos38/sistema-osteomuscular/Image9214.gif"/>
          <p:cNvPicPr>
            <a:picLocks noChangeAspect="1" noChangeArrowheads="1"/>
          </p:cNvPicPr>
          <p:nvPr/>
        </p:nvPicPr>
        <p:blipFill>
          <a:blip r:embed="rId4" cstate="print"/>
          <a:srcRect/>
          <a:stretch>
            <a:fillRect/>
          </a:stretch>
        </p:blipFill>
        <p:spPr bwMode="auto">
          <a:xfrm>
            <a:off x="428596" y="785794"/>
            <a:ext cx="4000528" cy="5837486"/>
          </a:xfrm>
          <a:prstGeom prst="rect">
            <a:avLst/>
          </a:prstGeom>
          <a:noFill/>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idx="1"/>
          </p:nvPr>
        </p:nvSpPr>
        <p:spPr>
          <a:xfrm>
            <a:off x="0" y="0"/>
            <a:ext cx="9144000" cy="6356350"/>
          </a:xfrm>
        </p:spPr>
        <p:txBody>
          <a:bodyPr/>
          <a:lstStyle/>
          <a:p>
            <a:pPr lvl="3"/>
            <a:r>
              <a:rPr lang="es-CL" sz="2400" smtClean="0"/>
              <a:t>Borde interno: articula con apófisis palatina del lado opuesto.</a:t>
            </a:r>
            <a:endParaRPr lang="es-MX" sz="2400" smtClean="0"/>
          </a:p>
          <a:p>
            <a:pPr lvl="3"/>
            <a:r>
              <a:rPr lang="es-CL" sz="2400" smtClean="0"/>
              <a:t>Hacia adelante forma la </a:t>
            </a:r>
            <a:r>
              <a:rPr lang="es-CL" sz="2400" b="1" smtClean="0"/>
              <a:t>espina nasal </a:t>
            </a:r>
            <a:r>
              <a:rPr lang="es-CL" sz="2400" smtClean="0"/>
              <a:t>anterior o inferior.</a:t>
            </a:r>
            <a:endParaRPr lang="es-MX" sz="2400" smtClean="0"/>
          </a:p>
          <a:p>
            <a:pPr lvl="3"/>
            <a:r>
              <a:rPr lang="es-CL" sz="2400" smtClean="0"/>
              <a:t>Borde anterior: contribuye a formar el orificio anterior de las fosas nasales.</a:t>
            </a:r>
            <a:endParaRPr lang="es-MX" sz="2400" smtClean="0"/>
          </a:p>
          <a:p>
            <a:pPr lvl="3"/>
            <a:r>
              <a:rPr lang="es-CL" sz="2400" smtClean="0"/>
              <a:t>Borde posterior: articula con borde anterior de la porción horizontal del palatino.</a:t>
            </a:r>
            <a:endParaRPr lang="es-MX" sz="2400" smtClean="0"/>
          </a:p>
          <a:p>
            <a:pPr lvl="3"/>
            <a:r>
              <a:rPr lang="es-CL" sz="2400" b="1" smtClean="0"/>
              <a:t>Conducto palatino anterior</a:t>
            </a:r>
            <a:r>
              <a:rPr lang="es-CL" sz="2400" smtClean="0"/>
              <a:t>: por detrás de la espina nasal, por donde pasan el </a:t>
            </a:r>
            <a:r>
              <a:rPr lang="es-CL" sz="2400" b="1" smtClean="0"/>
              <a:t>nervio esfenopalatino </a:t>
            </a:r>
            <a:r>
              <a:rPr lang="es-CL" sz="2400" smtClean="0"/>
              <a:t>interno y una </a:t>
            </a:r>
            <a:r>
              <a:rPr lang="es-CL" sz="2400" b="1" smtClean="0"/>
              <a:t>rama arterial de la esfenopalatina</a:t>
            </a:r>
            <a:r>
              <a:rPr lang="es-CL" sz="2400" smtClean="0"/>
              <a:t>.</a:t>
            </a:r>
            <a:endParaRPr lang="es-MX" sz="2400" smtClean="0"/>
          </a:p>
          <a:p>
            <a:pPr lvl="1"/>
            <a:endParaRPr lang="es-MX" sz="2800" smtClean="0"/>
          </a:p>
          <a:p>
            <a:endParaRPr lang="es-MX" smtClean="0"/>
          </a:p>
          <a:p>
            <a:endParaRPr lang="es-MX" smtClean="0"/>
          </a:p>
        </p:txBody>
      </p:sp>
      <p:pic>
        <p:nvPicPr>
          <p:cNvPr id="13315" name="3 Imagen" descr="maxilar sup1.jpg"/>
          <p:cNvPicPr>
            <a:picLocks noChangeAspect="1"/>
          </p:cNvPicPr>
          <p:nvPr/>
        </p:nvPicPr>
        <p:blipFill>
          <a:blip r:embed="rId3" cstate="print"/>
          <a:srcRect/>
          <a:stretch>
            <a:fillRect/>
          </a:stretch>
        </p:blipFill>
        <p:spPr bwMode="auto">
          <a:xfrm>
            <a:off x="5399088" y="4306888"/>
            <a:ext cx="3744912" cy="2551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a:xfrm>
            <a:off x="179388" y="260350"/>
            <a:ext cx="8507412" cy="6096000"/>
          </a:xfrm>
        </p:spPr>
        <p:txBody>
          <a:bodyPr/>
          <a:lstStyle/>
          <a:p>
            <a:pPr lvl="2"/>
            <a:r>
              <a:rPr lang="es-CL" smtClean="0"/>
              <a:t>PORCION INFRAPALATINA: forma parte de la bóveda palatina.</a:t>
            </a:r>
            <a:endParaRPr lang="es-MX" smtClean="0"/>
          </a:p>
          <a:p>
            <a:pPr lvl="2"/>
            <a:r>
              <a:rPr lang="es-CL" smtClean="0"/>
              <a:t>PORCIÓN SUPRAPALATINA: presenta de detrás a delante.</a:t>
            </a:r>
            <a:endParaRPr lang="es-MX" smtClean="0"/>
          </a:p>
          <a:p>
            <a:pPr lvl="3"/>
            <a:r>
              <a:rPr lang="es-CL" sz="2400" b="1" smtClean="0"/>
              <a:t>Carilla rugosa </a:t>
            </a:r>
            <a:r>
              <a:rPr lang="es-CL" sz="2400" smtClean="0"/>
              <a:t>para articular con el palatino.</a:t>
            </a:r>
            <a:endParaRPr lang="es-MX" sz="2400" smtClean="0"/>
          </a:p>
          <a:p>
            <a:pPr lvl="3"/>
            <a:r>
              <a:rPr lang="es-CL" sz="2400" b="1" smtClean="0"/>
              <a:t>Orificio seno maxilar:</a:t>
            </a:r>
            <a:r>
              <a:rPr lang="es-CL" sz="2400" smtClean="0"/>
              <a:t> limitada</a:t>
            </a:r>
            <a:endParaRPr lang="es-MX" sz="2400" smtClean="0"/>
          </a:p>
          <a:p>
            <a:pPr lvl="4"/>
            <a:r>
              <a:rPr lang="es-CL" smtClean="0"/>
              <a:t>Por arriba: masas laterales del etmoides.</a:t>
            </a:r>
            <a:endParaRPr lang="es-MX" smtClean="0"/>
          </a:p>
          <a:p>
            <a:pPr lvl="4"/>
            <a:r>
              <a:rPr lang="es-CL" smtClean="0"/>
              <a:t>Por abajo: concha inferior.</a:t>
            </a:r>
            <a:endParaRPr lang="es-MX" smtClean="0"/>
          </a:p>
          <a:p>
            <a:pPr lvl="4"/>
            <a:r>
              <a:rPr lang="es-CL" smtClean="0"/>
              <a:t>Por delante: el unguis.</a:t>
            </a:r>
            <a:endParaRPr lang="es-MX" smtClean="0"/>
          </a:p>
          <a:p>
            <a:pPr lvl="4"/>
            <a:r>
              <a:rPr lang="es-CL" smtClean="0"/>
              <a:t>Por detrás: porción vertical del palatino.</a:t>
            </a:r>
            <a:endParaRPr lang="es-MX" smtClean="0"/>
          </a:p>
          <a:p>
            <a:endParaRPr lang="es-MX" smtClean="0"/>
          </a:p>
        </p:txBody>
      </p:sp>
      <p:pic>
        <p:nvPicPr>
          <p:cNvPr id="14339" name="3 Imagen" descr="porcion infrapalatina maxilar sup..jpg"/>
          <p:cNvPicPr>
            <a:picLocks noChangeAspect="1"/>
          </p:cNvPicPr>
          <p:nvPr/>
        </p:nvPicPr>
        <p:blipFill>
          <a:blip r:embed="rId2" cstate="print"/>
          <a:srcRect/>
          <a:stretch>
            <a:fillRect/>
          </a:stretch>
        </p:blipFill>
        <p:spPr bwMode="auto">
          <a:xfrm>
            <a:off x="2771775" y="4270375"/>
            <a:ext cx="3313113" cy="258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0" y="188913"/>
            <a:ext cx="9144000" cy="6669087"/>
          </a:xfrm>
        </p:spPr>
        <p:txBody>
          <a:bodyPr/>
          <a:lstStyle/>
          <a:p>
            <a:pPr lvl="1"/>
            <a:r>
              <a:rPr lang="es-CL" sz="2800" b="1" smtClean="0"/>
              <a:t>CARA EXTERNA.</a:t>
            </a:r>
            <a:endParaRPr lang="es-MX" sz="2800" smtClean="0"/>
          </a:p>
          <a:p>
            <a:r>
              <a:rPr lang="es-CL" sz="3200" smtClean="0"/>
              <a:t>Presenta de delante atrás</a:t>
            </a:r>
            <a:endParaRPr lang="es-MX" sz="3200" smtClean="0"/>
          </a:p>
          <a:p>
            <a:pPr lvl="2"/>
            <a:r>
              <a:rPr lang="es-CL" b="1" smtClean="0"/>
              <a:t>Fosilla multiforme</a:t>
            </a:r>
            <a:r>
              <a:rPr lang="es-CL" smtClean="0"/>
              <a:t>: sobre los incisivos; depresión vertical donde se inserta el </a:t>
            </a:r>
            <a:r>
              <a:rPr lang="es-CL" b="1" smtClean="0"/>
              <a:t>músculo</a:t>
            </a:r>
            <a:r>
              <a:rPr lang="es-CL" smtClean="0"/>
              <a:t> del mismo nombre.</a:t>
            </a:r>
            <a:endParaRPr lang="es-MX" smtClean="0"/>
          </a:p>
          <a:p>
            <a:pPr lvl="2"/>
            <a:r>
              <a:rPr lang="es-CL" b="1" smtClean="0"/>
              <a:t>Eminencia canina</a:t>
            </a:r>
            <a:r>
              <a:rPr lang="es-CL" smtClean="0"/>
              <a:t>: por detrás de la anterior, corresponde a la raíz del canino.</a:t>
            </a:r>
            <a:endParaRPr lang="es-MX" smtClean="0"/>
          </a:p>
          <a:p>
            <a:pPr lvl="2"/>
            <a:r>
              <a:rPr lang="es-CL" b="1" smtClean="0"/>
              <a:t>Apófisis piramidal</a:t>
            </a:r>
            <a:r>
              <a:rPr lang="es-CL" smtClean="0"/>
              <a:t>: </a:t>
            </a:r>
            <a:endParaRPr lang="es-MX" smtClean="0"/>
          </a:p>
          <a:p>
            <a:pPr lvl="3"/>
            <a:r>
              <a:rPr lang="es-CL" sz="2400" smtClean="0"/>
              <a:t>BASE: dirigida hacia dentro se confunde con el hueso.</a:t>
            </a:r>
            <a:endParaRPr lang="es-MX" sz="2400" smtClean="0"/>
          </a:p>
          <a:p>
            <a:pPr lvl="3"/>
            <a:r>
              <a:rPr lang="es-CL" sz="2400" smtClean="0"/>
              <a:t>VERTICE: superficie triangular y rugosa; articula con los pómulos, por eso se llama </a:t>
            </a:r>
            <a:r>
              <a:rPr lang="es-CL" sz="2400" b="1" smtClean="0"/>
              <a:t>superficie o apófisis malar.</a:t>
            </a:r>
            <a:endParaRPr lang="es-MX" sz="2400" smtClean="0"/>
          </a:p>
        </p:txBody>
      </p:sp>
      <p:pic>
        <p:nvPicPr>
          <p:cNvPr id="15363" name="3 Imagen" descr="maxilar sup.jpg"/>
          <p:cNvPicPr>
            <a:picLocks noChangeAspect="1"/>
          </p:cNvPicPr>
          <p:nvPr/>
        </p:nvPicPr>
        <p:blipFill>
          <a:blip r:embed="rId2" cstate="print"/>
          <a:srcRect/>
          <a:stretch>
            <a:fillRect/>
          </a:stretch>
        </p:blipFill>
        <p:spPr bwMode="auto">
          <a:xfrm>
            <a:off x="3276600" y="4664075"/>
            <a:ext cx="2808288" cy="219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0" y="260350"/>
            <a:ext cx="9144000" cy="6597650"/>
          </a:xfrm>
        </p:spPr>
        <p:txBody>
          <a:bodyPr/>
          <a:lstStyle/>
          <a:p>
            <a:pPr lvl="3"/>
            <a:r>
              <a:rPr lang="es-CL" sz="2400" smtClean="0"/>
              <a:t>CARA SUPERIOR U ORBITA: contiene el </a:t>
            </a:r>
            <a:r>
              <a:rPr lang="es-CL" sz="2400" b="1" smtClean="0"/>
              <a:t>canal suborbitario </a:t>
            </a:r>
            <a:r>
              <a:rPr lang="es-CL" sz="2400" smtClean="0"/>
              <a:t>que hacia abajo se transforma en </a:t>
            </a:r>
            <a:r>
              <a:rPr lang="es-CL" sz="2400" b="1" smtClean="0"/>
              <a:t>conducto suborbitario</a:t>
            </a:r>
            <a:r>
              <a:rPr lang="es-CL" sz="2400" smtClean="0"/>
              <a:t>.</a:t>
            </a:r>
            <a:endParaRPr lang="es-MX" sz="2400" smtClean="0"/>
          </a:p>
          <a:p>
            <a:pPr lvl="3"/>
            <a:r>
              <a:rPr lang="es-CL" sz="2400" smtClean="0"/>
              <a:t>CARA ANTERIOR: </a:t>
            </a:r>
            <a:r>
              <a:rPr lang="es-CL" sz="2400" b="1" smtClean="0"/>
              <a:t>agujero suborbitario</a:t>
            </a:r>
            <a:r>
              <a:rPr lang="es-CL" sz="2400" smtClean="0"/>
              <a:t> (donde termina el conducto suborbitario). Por debajo del agujero encontramos la </a:t>
            </a:r>
            <a:r>
              <a:rPr lang="es-CL" sz="2400" b="1" smtClean="0"/>
              <a:t>fosa canina</a:t>
            </a:r>
            <a:r>
              <a:rPr lang="es-CL" sz="2400" smtClean="0"/>
              <a:t>, donde toma origen el </a:t>
            </a:r>
            <a:r>
              <a:rPr lang="es-CL" sz="2400" b="1" smtClean="0"/>
              <a:t>músculo canino</a:t>
            </a:r>
            <a:r>
              <a:rPr lang="es-CL" sz="2400" smtClean="0"/>
              <a:t>. En la porción anterior del conducto suborbitario se encuentra un conducto hacia abajo en dirección a los alvéolos dentarios: el </a:t>
            </a:r>
            <a:r>
              <a:rPr lang="es-CL" sz="2400" b="1" smtClean="0"/>
              <a:t>conducto dentario anterior</a:t>
            </a:r>
            <a:r>
              <a:rPr lang="es-CL" sz="2400" smtClean="0"/>
              <a:t>, que alberga el </a:t>
            </a:r>
            <a:r>
              <a:rPr lang="es-CL" sz="2400" b="1" smtClean="0"/>
              <a:t>nervio dentario anterior</a:t>
            </a:r>
            <a:r>
              <a:rPr lang="es-CL" sz="2400" smtClean="0"/>
              <a:t>, rama colateral del nervio suborbitario.</a:t>
            </a:r>
            <a:endParaRPr lang="es-MX" sz="2400" smtClean="0"/>
          </a:p>
          <a:p>
            <a:endParaRPr lang="es-MX" smtClean="0"/>
          </a:p>
        </p:txBody>
      </p:sp>
      <p:pic>
        <p:nvPicPr>
          <p:cNvPr id="16387" name="3 Imagen" descr="C3.bmp"/>
          <p:cNvPicPr>
            <a:picLocks noChangeAspect="1"/>
          </p:cNvPicPr>
          <p:nvPr/>
        </p:nvPicPr>
        <p:blipFill>
          <a:blip r:embed="rId2" cstate="print"/>
          <a:srcRect/>
          <a:stretch>
            <a:fillRect/>
          </a:stretch>
        </p:blipFill>
        <p:spPr bwMode="auto">
          <a:xfrm>
            <a:off x="3132138" y="3716338"/>
            <a:ext cx="3455987" cy="3084512"/>
          </a:xfrm>
          <a:prstGeom prst="rect">
            <a:avLst/>
          </a:prstGeom>
          <a:noFill/>
          <a:ln w="9525">
            <a:noFill/>
            <a:miter lim="800000"/>
            <a:headEnd/>
            <a:tailEnd/>
          </a:ln>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a:xfrm>
            <a:off x="0" y="188913"/>
            <a:ext cx="8686800" cy="6167437"/>
          </a:xfrm>
        </p:spPr>
        <p:txBody>
          <a:bodyPr/>
          <a:lstStyle/>
          <a:p>
            <a:pPr lvl="3"/>
            <a:r>
              <a:rPr lang="es-CL" sz="2400" smtClean="0"/>
              <a:t>CARA POSTERIOR: forma parte de la fosa cigomática.</a:t>
            </a:r>
            <a:endParaRPr lang="es-MX" sz="2400" smtClean="0"/>
          </a:p>
          <a:p>
            <a:pPr lvl="3"/>
            <a:r>
              <a:rPr lang="es-CL" sz="2400" smtClean="0"/>
              <a:t>BORDE INFERIOR: se dirige al primer molar mayor.</a:t>
            </a:r>
            <a:endParaRPr lang="es-MX" sz="2400" smtClean="0"/>
          </a:p>
          <a:p>
            <a:pPr lvl="3"/>
            <a:r>
              <a:rPr lang="es-CL" sz="2400" smtClean="0"/>
              <a:t>BORDE ANTERIOR: porción inferior e interna del borde orbitario. Debajo de este borde pasa el conducto suborbitario.</a:t>
            </a:r>
            <a:endParaRPr lang="es-MX" sz="2400" smtClean="0"/>
          </a:p>
          <a:p>
            <a:pPr lvl="3"/>
            <a:r>
              <a:rPr lang="es-CL" sz="2400" smtClean="0"/>
              <a:t>BORDE POSTERIOR: relacionado con el esfenoides, del cual está separado por una hendidura que corresponde al ángulo inferior y externo de la órbita: la </a:t>
            </a:r>
            <a:r>
              <a:rPr lang="es-CL" sz="2400" b="1" smtClean="0"/>
              <a:t>hendidura esfenomaxilar</a:t>
            </a:r>
            <a:r>
              <a:rPr lang="es-CL" sz="2400" smtClean="0"/>
              <a:t>.</a:t>
            </a:r>
            <a:endParaRPr lang="es-MX" sz="2400" smtClean="0"/>
          </a:p>
          <a:p>
            <a:endParaRPr lang="es-MX" smtClean="0"/>
          </a:p>
        </p:txBody>
      </p:sp>
      <p:pic>
        <p:nvPicPr>
          <p:cNvPr id="17411" name="3 Imagen" descr="C7.bmp"/>
          <p:cNvPicPr>
            <a:picLocks noChangeAspect="1"/>
          </p:cNvPicPr>
          <p:nvPr/>
        </p:nvPicPr>
        <p:blipFill>
          <a:blip r:embed="rId2" cstate="print"/>
          <a:srcRect/>
          <a:stretch>
            <a:fillRect/>
          </a:stretch>
        </p:blipFill>
        <p:spPr bwMode="auto">
          <a:xfrm>
            <a:off x="3635375" y="3573463"/>
            <a:ext cx="3384550" cy="3195637"/>
          </a:xfrm>
          <a:prstGeom prst="rect">
            <a:avLst/>
          </a:prstGeom>
          <a:noFill/>
          <a:ln w="9525">
            <a:noFill/>
            <a:miter lim="800000"/>
            <a:headEnd/>
            <a:tailEnd/>
          </a:ln>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0" y="260350"/>
            <a:ext cx="8686800" cy="6096000"/>
          </a:xfrm>
        </p:spPr>
        <p:txBody>
          <a:bodyPr/>
          <a:lstStyle/>
          <a:p>
            <a:pPr lvl="1"/>
            <a:r>
              <a:rPr lang="es-CL" sz="2800" b="1" smtClean="0"/>
              <a:t>BORDE ANTERIOR. </a:t>
            </a:r>
            <a:r>
              <a:rPr lang="es-CL" sz="2800" smtClean="0"/>
              <a:t>Presenta de abajo arriba:</a:t>
            </a:r>
            <a:endParaRPr lang="es-MX" sz="2800" smtClean="0"/>
          </a:p>
          <a:p>
            <a:pPr lvl="2"/>
            <a:r>
              <a:rPr lang="es-CL" smtClean="0"/>
              <a:t>Parte posterior de la apófisis palatina, con </a:t>
            </a:r>
            <a:r>
              <a:rPr lang="es-CL" b="1" smtClean="0"/>
              <a:t>semiespina nasal anterior.</a:t>
            </a:r>
            <a:endParaRPr lang="es-MX" smtClean="0"/>
          </a:p>
          <a:p>
            <a:pPr lvl="2"/>
            <a:r>
              <a:rPr lang="es-CL" b="1" smtClean="0"/>
              <a:t>Escotadura nasal</a:t>
            </a:r>
            <a:r>
              <a:rPr lang="es-CL" smtClean="0"/>
              <a:t>, de bordes cortantes.</a:t>
            </a:r>
            <a:endParaRPr lang="es-MX" smtClean="0"/>
          </a:p>
          <a:p>
            <a:pPr lvl="2"/>
            <a:r>
              <a:rPr lang="es-CL" smtClean="0"/>
              <a:t>Borde anterior de la </a:t>
            </a:r>
            <a:r>
              <a:rPr lang="es-CL" b="1" smtClean="0"/>
              <a:t>apófisis ascendente.</a:t>
            </a:r>
            <a:endParaRPr lang="es-MX" smtClean="0"/>
          </a:p>
          <a:p>
            <a:endParaRPr lang="es-MX" smtClean="0"/>
          </a:p>
        </p:txBody>
      </p:sp>
      <p:pic>
        <p:nvPicPr>
          <p:cNvPr id="18435" name="3 Imagen" descr="C26.bmp"/>
          <p:cNvPicPr>
            <a:picLocks noChangeAspect="1"/>
          </p:cNvPicPr>
          <p:nvPr/>
        </p:nvPicPr>
        <p:blipFill>
          <a:blip r:embed="rId2" cstate="print"/>
          <a:srcRect/>
          <a:stretch>
            <a:fillRect/>
          </a:stretch>
        </p:blipFill>
        <p:spPr bwMode="auto">
          <a:xfrm>
            <a:off x="2987675" y="3284538"/>
            <a:ext cx="3960813" cy="349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0" y="188913"/>
            <a:ext cx="8686800" cy="6167437"/>
          </a:xfrm>
        </p:spPr>
        <p:txBody>
          <a:bodyPr/>
          <a:lstStyle/>
          <a:p>
            <a:pPr marL="411163" lvl="1" indent="-342900">
              <a:spcBef>
                <a:spcPts val="700"/>
              </a:spcBef>
              <a:buClr>
                <a:schemeClr val="tx2"/>
              </a:buClr>
              <a:buSzPct val="95000"/>
              <a:buFont typeface="Wingdings" pitchFamily="2" charset="2"/>
              <a:buChar char=""/>
            </a:pPr>
            <a:r>
              <a:rPr lang="es-CL" sz="2800" b="1" smtClean="0"/>
              <a:t>BORDE POSTERIOR.</a:t>
            </a:r>
            <a:endParaRPr lang="es-MX" sz="2800" smtClean="0"/>
          </a:p>
          <a:p>
            <a:r>
              <a:rPr lang="es-CL" sz="3200" smtClean="0"/>
              <a:t>También llamado tuberosidad del maxilar. Presenta de arriba abajo:</a:t>
            </a:r>
            <a:endParaRPr lang="es-MX" sz="3200" smtClean="0"/>
          </a:p>
          <a:p>
            <a:pPr lvl="2"/>
            <a:r>
              <a:rPr lang="es-CL" smtClean="0"/>
              <a:t>En su mitad superior constituye la pared anterior de la fosa pterigoidea.</a:t>
            </a:r>
            <a:endParaRPr lang="es-MX" smtClean="0"/>
          </a:p>
          <a:p>
            <a:pPr lvl="2"/>
            <a:r>
              <a:rPr lang="es-CL" smtClean="0"/>
              <a:t>La mitad inferior presenta asperezas para articular con el palatino; a veces se encuentra un canal vertical que, con otro del palatino, forma el </a:t>
            </a:r>
            <a:r>
              <a:rPr lang="es-CL" b="1" smtClean="0"/>
              <a:t>conducto palatino posterior</a:t>
            </a:r>
            <a:r>
              <a:rPr lang="es-CL" smtClean="0"/>
              <a:t>, por donde desciende el </a:t>
            </a:r>
            <a:r>
              <a:rPr lang="es-CL" b="1" smtClean="0"/>
              <a:t>nervio palatino anterior</a:t>
            </a:r>
            <a:r>
              <a:rPr lang="es-CL" smtClean="0"/>
              <a:t>.</a:t>
            </a:r>
            <a:endParaRPr lang="es-MX" smtClean="0"/>
          </a:p>
        </p:txBody>
      </p:sp>
      <p:pic>
        <p:nvPicPr>
          <p:cNvPr id="19459" name="3 Imagen" descr="C19.bmp"/>
          <p:cNvPicPr>
            <a:picLocks noChangeAspect="1"/>
          </p:cNvPicPr>
          <p:nvPr/>
        </p:nvPicPr>
        <p:blipFill>
          <a:blip r:embed="rId2" cstate="print"/>
          <a:srcRect/>
          <a:stretch>
            <a:fillRect/>
          </a:stretch>
        </p:blipFill>
        <p:spPr bwMode="auto">
          <a:xfrm>
            <a:off x="3059113" y="4076700"/>
            <a:ext cx="2449512" cy="2760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0" y="333375"/>
            <a:ext cx="8686800" cy="6022975"/>
          </a:xfrm>
        </p:spPr>
        <p:txBody>
          <a:bodyPr/>
          <a:lstStyle/>
          <a:p>
            <a:pPr lvl="1"/>
            <a:r>
              <a:rPr lang="es-CL" sz="2800" b="1" smtClean="0"/>
              <a:t>BORDE SUPERIOR</a:t>
            </a:r>
            <a:r>
              <a:rPr lang="es-CL" sz="2800" smtClean="0"/>
              <a:t>: limita por dentro la pared inferior de la órbita y se articula con 3 huesos que son, de delante atrás: el unguis, el hueso plano del etmoides y la apófisis orbitaria del palatino. Suele presentar semiseldillas que se unen con otras idénticas de estos dos últimos huesos.</a:t>
            </a:r>
            <a:endParaRPr lang="es-MX" sz="2800" smtClean="0"/>
          </a:p>
          <a:p>
            <a:endParaRPr lang="es-MX" smtClean="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0" y="333375"/>
            <a:ext cx="8686800" cy="6022975"/>
          </a:xfrm>
        </p:spPr>
        <p:txBody>
          <a:bodyPr/>
          <a:lstStyle/>
          <a:p>
            <a:pPr lvl="1"/>
            <a:r>
              <a:rPr lang="es-CL" sz="2800" b="1" smtClean="0"/>
              <a:t>BORDE INFERIOR</a:t>
            </a:r>
            <a:r>
              <a:rPr lang="es-CL" sz="2800" smtClean="0"/>
              <a:t>, o borde alveolar. Está sembrado de cavidades o </a:t>
            </a:r>
            <a:r>
              <a:rPr lang="es-CL" sz="2800" b="1" smtClean="0"/>
              <a:t>alvéolos</a:t>
            </a:r>
            <a:r>
              <a:rPr lang="es-CL" sz="2800" smtClean="0"/>
              <a:t>, donde se implantan las raíces de las piezas dentarias. Atrás se subdividen, a nivel de los grandes molares, en 2, 3 o 4 fosillas secundarias, en exacta relación con la división de las raíces dentarias. En el vértice de cada alvéolo hay un pequeño agujero por donde pasan </a:t>
            </a:r>
            <a:r>
              <a:rPr lang="es-CL" sz="2800" b="1" smtClean="0"/>
              <a:t>filetes vasculares y nerviosos </a:t>
            </a:r>
            <a:r>
              <a:rPr lang="es-CL" sz="2800" smtClean="0"/>
              <a:t>destinados a las raíces de los dientes.</a:t>
            </a:r>
            <a:endParaRPr lang="es-MX" sz="2800" smtClean="0"/>
          </a:p>
          <a:p>
            <a:pPr lvl="1"/>
            <a:r>
              <a:rPr lang="es-CL" sz="2800" b="1" smtClean="0"/>
              <a:t>ANGULO SUPERIOR: Apófisis ascendente.</a:t>
            </a:r>
            <a:endParaRPr lang="es-MX" sz="2800" smtClean="0"/>
          </a:p>
          <a:p>
            <a:endParaRPr lang="es-MX" smtClean="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0" y="260350"/>
            <a:ext cx="9144000" cy="6597650"/>
          </a:xfrm>
        </p:spPr>
        <p:txBody>
          <a:bodyPr/>
          <a:lstStyle/>
          <a:p>
            <a:r>
              <a:rPr lang="es-CL" sz="3200" smtClean="0"/>
              <a:t>En el ángulo anterosuperior se encuentra la </a:t>
            </a:r>
            <a:r>
              <a:rPr lang="es-CL" sz="3200" b="1" smtClean="0"/>
              <a:t>apófisis ascendente del maxilar superior</a:t>
            </a:r>
            <a:r>
              <a:rPr lang="es-CL" sz="3200" smtClean="0"/>
              <a:t>:</a:t>
            </a:r>
            <a:endParaRPr lang="es-MX" sz="3200" smtClean="0"/>
          </a:p>
          <a:p>
            <a:pPr lvl="2"/>
            <a:r>
              <a:rPr lang="es-CL" b="1" smtClean="0"/>
              <a:t>Base:</a:t>
            </a:r>
            <a:r>
              <a:rPr lang="es-CL" smtClean="0"/>
              <a:t> forma cuerpo con el suelo a nivel del suelo de la órbita.</a:t>
            </a:r>
            <a:endParaRPr lang="es-MX" smtClean="0"/>
          </a:p>
          <a:p>
            <a:pPr lvl="2"/>
            <a:r>
              <a:rPr lang="es-CL" b="1" smtClean="0"/>
              <a:t>Vértice:</a:t>
            </a:r>
            <a:r>
              <a:rPr lang="es-CL" smtClean="0"/>
              <a:t> articula con la apófisis orbitaria interna del frontal.</a:t>
            </a:r>
            <a:endParaRPr lang="es-MX" smtClean="0"/>
          </a:p>
          <a:p>
            <a:pPr lvl="2"/>
            <a:r>
              <a:rPr lang="es-CL" b="1" smtClean="0"/>
              <a:t>Cara interna:</a:t>
            </a:r>
            <a:r>
              <a:rPr lang="es-CL" smtClean="0"/>
              <a:t> forma parte de la pared externa de las fosas nasales.</a:t>
            </a:r>
            <a:endParaRPr lang="es-MX" smtClean="0"/>
          </a:p>
          <a:p>
            <a:endParaRPr lang="es-MX"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86314" y="214290"/>
            <a:ext cx="3786214" cy="928694"/>
          </a:xfrm>
        </p:spPr>
        <p:txBody>
          <a:bodyPr>
            <a:normAutofit/>
          </a:bodyPr>
          <a:lstStyle/>
          <a:p>
            <a:r>
              <a:rPr lang="es-MX" sz="2400" dirty="0" smtClean="0">
                <a:solidFill>
                  <a:schemeClr val="accent1">
                    <a:lumMod val="75000"/>
                  </a:schemeClr>
                </a:solidFill>
                <a:latin typeface="Arial" pitchFamily="34" charset="0"/>
                <a:cs typeface="Arial" pitchFamily="34" charset="0"/>
              </a:rPr>
              <a:t>Hueso esponjoso</a:t>
            </a:r>
            <a:br>
              <a:rPr lang="es-MX" sz="2400" dirty="0" smtClean="0">
                <a:solidFill>
                  <a:schemeClr val="accent1">
                    <a:lumMod val="75000"/>
                  </a:schemeClr>
                </a:solidFill>
                <a:latin typeface="Arial" pitchFamily="34" charset="0"/>
                <a:cs typeface="Arial" pitchFamily="34" charset="0"/>
              </a:rPr>
            </a:br>
            <a:r>
              <a:rPr lang="es-MX" sz="2400" dirty="0" smtClean="0">
                <a:solidFill>
                  <a:schemeClr val="accent1">
                    <a:lumMod val="75000"/>
                  </a:schemeClr>
                </a:solidFill>
                <a:latin typeface="Arial" pitchFamily="34" charset="0"/>
                <a:cs typeface="Arial" pitchFamily="34" charset="0"/>
              </a:rPr>
              <a:t> (reticulado)</a:t>
            </a: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429124" y="1428736"/>
            <a:ext cx="4071966" cy="2571768"/>
          </a:xfrm>
        </p:spPr>
        <p:txBody>
          <a:bodyPr>
            <a:normAutofit/>
          </a:bodyPr>
          <a:lstStyle/>
          <a:p>
            <a:pPr algn="just"/>
            <a:r>
              <a:rPr lang="es-MX" sz="2000" dirty="0" smtClean="0">
                <a:latin typeface="Arial" pitchFamily="34" charset="0"/>
                <a:cs typeface="Arial" pitchFamily="34" charset="0"/>
              </a:rPr>
              <a:t>El hueso esponjoso no contiene osteonas, sino que las láminas intersticiales están de forma irregular formando unas placas llamadas trabéculas. Estas placas forman una estructura esponjosa dejando huecos llenos de la médula ósea roja. </a:t>
            </a:r>
          </a:p>
          <a:p>
            <a:pPr>
              <a:buNone/>
            </a:pPr>
            <a:endParaRPr lang="es-MX" sz="2000" dirty="0">
              <a:latin typeface="Arial" pitchFamily="34" charset="0"/>
              <a:cs typeface="Arial" pitchFamily="34" charset="0"/>
            </a:endParaRPr>
          </a:p>
        </p:txBody>
      </p:sp>
      <p:pic>
        <p:nvPicPr>
          <p:cNvPr id="295940" name="Picture 4" descr="http://www.lalupa3.webcindario.com/biologia/imagenes/hueso%20esponjoso.JPG"/>
          <p:cNvPicPr>
            <a:picLocks noChangeAspect="1" noChangeArrowheads="1"/>
          </p:cNvPicPr>
          <p:nvPr/>
        </p:nvPicPr>
        <p:blipFill>
          <a:blip r:embed="rId3" cstate="print"/>
          <a:srcRect/>
          <a:stretch>
            <a:fillRect/>
          </a:stretch>
        </p:blipFill>
        <p:spPr bwMode="auto">
          <a:xfrm>
            <a:off x="4929190" y="4143380"/>
            <a:ext cx="3143272" cy="2672927"/>
          </a:xfrm>
          <a:prstGeom prst="rect">
            <a:avLst/>
          </a:prstGeom>
          <a:noFill/>
        </p:spPr>
      </p:pic>
      <p:pic>
        <p:nvPicPr>
          <p:cNvPr id="6" name="Picture 4" descr="http://www.monografias.com/trabajos38/sistema-osteomuscular/Image9214.gif"/>
          <p:cNvPicPr>
            <a:picLocks noChangeAspect="1" noChangeArrowheads="1"/>
          </p:cNvPicPr>
          <p:nvPr/>
        </p:nvPicPr>
        <p:blipFill>
          <a:blip r:embed="rId4" cstate="print"/>
          <a:srcRect/>
          <a:stretch>
            <a:fillRect/>
          </a:stretch>
        </p:blipFill>
        <p:spPr bwMode="auto">
          <a:xfrm>
            <a:off x="428596" y="785794"/>
            <a:ext cx="4000528" cy="5837486"/>
          </a:xfrm>
          <a:prstGeom prst="rect">
            <a:avLst/>
          </a:prstGeom>
          <a:noFill/>
        </p:spPr>
      </p:pic>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0" y="0"/>
            <a:ext cx="8686800" cy="6356350"/>
          </a:xfrm>
        </p:spPr>
        <p:txBody>
          <a:bodyPr/>
          <a:lstStyle/>
          <a:p>
            <a:pPr lvl="2"/>
            <a:r>
              <a:rPr lang="es-CL" b="1" smtClean="0"/>
              <a:t>Cara externa:</a:t>
            </a:r>
            <a:r>
              <a:rPr lang="es-CL" smtClean="0"/>
              <a:t> se inserta la extremidad superior del </a:t>
            </a:r>
            <a:r>
              <a:rPr lang="es-CL" b="1" smtClean="0"/>
              <a:t>músculo elevador común </a:t>
            </a:r>
            <a:r>
              <a:rPr lang="es-CL" smtClean="0"/>
              <a:t>del ala de la nariz y del labio superior.</a:t>
            </a:r>
            <a:endParaRPr lang="es-MX" smtClean="0"/>
          </a:p>
          <a:p>
            <a:pPr lvl="2"/>
            <a:r>
              <a:rPr lang="es-CL" b="1" smtClean="0"/>
              <a:t>Borde anterior:</a:t>
            </a:r>
            <a:r>
              <a:rPr lang="es-CL" smtClean="0"/>
              <a:t> rugoso, articula con los huesos propios de la nariz.</a:t>
            </a:r>
            <a:endParaRPr lang="es-MX" smtClean="0"/>
          </a:p>
          <a:p>
            <a:pPr lvl="2"/>
            <a:r>
              <a:rPr lang="es-CL" b="1" smtClean="0"/>
              <a:t>Borde posterior:</a:t>
            </a:r>
            <a:r>
              <a:rPr lang="es-CL" smtClean="0"/>
              <a:t> limita por dentro el reborde de la órbita; abajo, donde es más ancho, presenta un canal que por su extremidad inferior se continúa en el canal nasal; su labio anterior se confunde con la apófisis piramidal y el posterior se articula con el unguis.</a:t>
            </a:r>
            <a:endParaRPr lang="es-MX" smtClean="0"/>
          </a:p>
          <a:p>
            <a:endParaRPr lang="es-MX" smtClean="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marL="411480" lvl="1" indent="-342900" fontAlgn="auto">
              <a:spcBef>
                <a:spcPts val="700"/>
              </a:spcBef>
              <a:spcAft>
                <a:spcPts val="0"/>
              </a:spcAft>
              <a:buClr>
                <a:schemeClr val="tx2"/>
              </a:buClr>
              <a:buSzPct val="95000"/>
              <a:buFont typeface="Wingdings"/>
              <a:buChar char=""/>
              <a:defRPr/>
            </a:pPr>
            <a:r>
              <a:rPr lang="es-CL" sz="2800" b="1" dirty="0" smtClean="0"/>
              <a:t>SENO MAXILAR.</a:t>
            </a:r>
            <a:endParaRPr lang="es-MX" sz="2800" dirty="0" smtClean="0"/>
          </a:p>
          <a:p>
            <a:pPr marL="411480" fontAlgn="auto">
              <a:spcAft>
                <a:spcPts val="0"/>
              </a:spcAft>
              <a:buFont typeface="Wingdings"/>
              <a:buChar char=""/>
              <a:defRPr/>
            </a:pPr>
            <a:r>
              <a:rPr lang="es-CL" sz="3200" dirty="0" smtClean="0"/>
              <a:t>El maxilar superior está formado por tejido compacto, salvo: parte anterior de la apófisis palatina, la base de la apófisis ascendente y el borde alveolar, que contienen una pequeña masa de tejido esponjoso.</a:t>
            </a:r>
            <a:endParaRPr lang="es-MX" sz="3200" dirty="0" smtClean="0"/>
          </a:p>
          <a:p>
            <a:pPr marL="411480" fontAlgn="auto">
              <a:spcAft>
                <a:spcPts val="0"/>
              </a:spcAft>
              <a:buFont typeface="Wingdings"/>
              <a:buChar char=""/>
              <a:defRPr/>
            </a:pPr>
            <a:r>
              <a:rPr lang="es-CL" sz="3200" dirty="0" smtClean="0"/>
              <a:t>El seno maxilar o </a:t>
            </a:r>
            <a:r>
              <a:rPr lang="es-CL" sz="3200" b="1" dirty="0" smtClean="0"/>
              <a:t>antro de </a:t>
            </a:r>
            <a:r>
              <a:rPr lang="es-CL" sz="3200" b="1" dirty="0" err="1" smtClean="0"/>
              <a:t>Highmoro</a:t>
            </a:r>
            <a:r>
              <a:rPr lang="es-CL" sz="3200" b="1" dirty="0" smtClean="0"/>
              <a:t> </a:t>
            </a:r>
            <a:r>
              <a:rPr lang="es-CL" sz="3200" dirty="0" smtClean="0"/>
              <a:t>es una cavidad triangular, de forma piramidal, cuya base es interna y el vértice, externo.</a:t>
            </a:r>
            <a:endParaRPr lang="es-MX" sz="3200" dirty="0" smtClean="0"/>
          </a:p>
          <a:p>
            <a:pPr marL="996696" lvl="2" fontAlgn="auto">
              <a:spcAft>
                <a:spcPts val="0"/>
              </a:spcAft>
              <a:buFont typeface="Wingdings 2"/>
              <a:buChar char=""/>
              <a:defRPr/>
            </a:pPr>
            <a:r>
              <a:rPr lang="es-CL" b="1" dirty="0" smtClean="0"/>
              <a:t>Pared anterior o </a:t>
            </a:r>
            <a:r>
              <a:rPr lang="es-CL" b="1" dirty="0" err="1" smtClean="0"/>
              <a:t>yugal</a:t>
            </a:r>
            <a:r>
              <a:rPr lang="es-CL" b="1" dirty="0" smtClean="0"/>
              <a:t>:</a:t>
            </a:r>
            <a:r>
              <a:rPr lang="es-CL" dirty="0" smtClean="0"/>
              <a:t> en relación con la mejilla; corresponde a la </a:t>
            </a:r>
            <a:r>
              <a:rPr lang="es-CL" b="1" dirty="0" smtClean="0"/>
              <a:t>fosa canina</a:t>
            </a:r>
            <a:r>
              <a:rPr lang="es-CL" dirty="0" smtClean="0"/>
              <a:t>; por arriba se abre el </a:t>
            </a:r>
            <a:r>
              <a:rPr lang="es-CL" b="1" dirty="0" smtClean="0"/>
              <a:t>agujero </a:t>
            </a:r>
            <a:r>
              <a:rPr lang="es-CL" b="1" dirty="0" err="1" smtClean="0"/>
              <a:t>supraorbitario</a:t>
            </a:r>
            <a:r>
              <a:rPr lang="es-CL" dirty="0" smtClean="0"/>
              <a:t>; es de paredes muy delgadas.</a:t>
            </a:r>
            <a:endParaRPr lang="es-MX" dirty="0" smtClean="0"/>
          </a:p>
          <a:p>
            <a:pPr marL="996696" lvl="2" fontAlgn="auto">
              <a:spcAft>
                <a:spcPts val="0"/>
              </a:spcAft>
              <a:buFont typeface="Wingdings 2"/>
              <a:buChar char=""/>
              <a:defRPr/>
            </a:pPr>
            <a:r>
              <a:rPr lang="es-CL" b="1" dirty="0" smtClean="0"/>
              <a:t>Pared superior:</a:t>
            </a:r>
            <a:r>
              <a:rPr lang="es-CL" dirty="0" smtClean="0"/>
              <a:t> corresponde a la órbita; comprende el conducto </a:t>
            </a:r>
            <a:r>
              <a:rPr lang="es-CL" dirty="0" err="1" smtClean="0"/>
              <a:t>suborbitario</a:t>
            </a:r>
            <a:r>
              <a:rPr lang="es-CL" dirty="0" smtClean="0"/>
              <a:t>, que aloja el </a:t>
            </a:r>
            <a:r>
              <a:rPr lang="es-CL" b="1" dirty="0" smtClean="0"/>
              <a:t>nervio </a:t>
            </a:r>
            <a:r>
              <a:rPr lang="es-CL" b="1" dirty="0" err="1" smtClean="0"/>
              <a:t>suborbitario</a:t>
            </a:r>
            <a:r>
              <a:rPr lang="es-CL" dirty="0" smtClean="0"/>
              <a:t>. La pared de este conducto hace eminencia en la cavidad </a:t>
            </a:r>
            <a:r>
              <a:rPr lang="es-CL" dirty="0" err="1" smtClean="0"/>
              <a:t>sinusal</a:t>
            </a:r>
            <a:r>
              <a:rPr lang="es-CL" dirty="0" smtClean="0"/>
              <a:t>.</a:t>
            </a:r>
            <a:endParaRPr lang="es-MX" dirty="0" smtClean="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a:xfrm>
            <a:off x="0" y="260350"/>
            <a:ext cx="9144000" cy="6597650"/>
          </a:xfrm>
        </p:spPr>
        <p:txBody>
          <a:bodyPr/>
          <a:lstStyle/>
          <a:p>
            <a:pPr lvl="2"/>
            <a:r>
              <a:rPr lang="es-CL" b="1" smtClean="0"/>
              <a:t>Pared posteroinferior:</a:t>
            </a:r>
            <a:r>
              <a:rPr lang="es-CL" smtClean="0"/>
              <a:t> corresponde a la fosa cigomática.</a:t>
            </a:r>
            <a:endParaRPr lang="es-MX" smtClean="0"/>
          </a:p>
          <a:p>
            <a:pPr lvl="2"/>
            <a:r>
              <a:rPr lang="es-CL" b="1" smtClean="0"/>
              <a:t>Base o pared nasal del seno:</a:t>
            </a:r>
            <a:r>
              <a:rPr lang="es-CL" smtClean="0"/>
              <a:t> formada por una parte de la pared externa de las fosas nasales. El cornete inferior divide esta cara en dos segmentos:</a:t>
            </a:r>
            <a:endParaRPr lang="es-MX" smtClean="0"/>
          </a:p>
          <a:p>
            <a:pPr lvl="3"/>
            <a:r>
              <a:rPr lang="es-CL" sz="2400" smtClean="0"/>
              <a:t>Posterosuperior: tapizado únicamente por la mucosa.</a:t>
            </a:r>
            <a:endParaRPr lang="es-MX" sz="2400" smtClean="0"/>
          </a:p>
          <a:p>
            <a:pPr lvl="3"/>
            <a:r>
              <a:rPr lang="es-CL" sz="2400" smtClean="0"/>
              <a:t>Anteroinferior: donde encontramos, de delante a atrás: </a:t>
            </a:r>
            <a:r>
              <a:rPr lang="es-CL" sz="2400" b="1" smtClean="0"/>
              <a:t>embocadura conducto lacrimonasal</a:t>
            </a:r>
            <a:r>
              <a:rPr lang="es-CL" sz="2400" smtClean="0"/>
              <a:t>, </a:t>
            </a:r>
            <a:r>
              <a:rPr lang="es-CL" sz="2400" b="1" smtClean="0"/>
              <a:t>apófisis auricular del cornete inferior </a:t>
            </a:r>
            <a:r>
              <a:rPr lang="es-CL" sz="2400" smtClean="0"/>
              <a:t>y el palatino.</a:t>
            </a:r>
            <a:endParaRPr lang="es-MX" sz="2400" smtClean="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1"/>
          </p:nvPr>
        </p:nvSpPr>
        <p:spPr>
          <a:xfrm>
            <a:off x="0" y="260350"/>
            <a:ext cx="9144000" cy="6597650"/>
          </a:xfrm>
        </p:spPr>
        <p:txBody>
          <a:bodyPr/>
          <a:lstStyle/>
          <a:p>
            <a:pPr lvl="2"/>
            <a:r>
              <a:rPr lang="es-CL" b="1" smtClean="0"/>
              <a:t>Vértice:</a:t>
            </a:r>
            <a:r>
              <a:rPr lang="es-CL" smtClean="0"/>
              <a:t> corresponde a la pared interna del hueso malar.</a:t>
            </a:r>
            <a:endParaRPr lang="es-MX" smtClean="0"/>
          </a:p>
          <a:p>
            <a:pPr lvl="2"/>
            <a:r>
              <a:rPr lang="es-CL" b="1" smtClean="0"/>
              <a:t>Borde anterior:</a:t>
            </a:r>
            <a:r>
              <a:rPr lang="es-CL" smtClean="0"/>
              <a:t> formado por la unión de la pared yugal y nasal.</a:t>
            </a:r>
            <a:endParaRPr lang="es-MX" smtClean="0"/>
          </a:p>
          <a:p>
            <a:pPr lvl="2"/>
            <a:r>
              <a:rPr lang="es-CL" b="1" smtClean="0"/>
              <a:t>Borde posterior:</a:t>
            </a:r>
            <a:r>
              <a:rPr lang="es-CL" smtClean="0"/>
              <a:t> corresponde al borde posterior del maxilar.</a:t>
            </a:r>
            <a:endParaRPr lang="es-MX" smtClean="0"/>
          </a:p>
          <a:p>
            <a:pPr lvl="2"/>
            <a:r>
              <a:rPr lang="es-CL" b="1" smtClean="0"/>
              <a:t>Borde superior:</a:t>
            </a:r>
            <a:r>
              <a:rPr lang="es-CL" smtClean="0"/>
              <a:t> unión de la cara orbitaria y la pared nasal.</a:t>
            </a:r>
            <a:endParaRPr lang="es-MX" smtClean="0"/>
          </a:p>
          <a:p>
            <a:pPr lvl="2"/>
            <a:r>
              <a:rPr lang="es-CL" b="1" smtClean="0"/>
              <a:t>Borde inferior o suelo del seno:</a:t>
            </a:r>
            <a:r>
              <a:rPr lang="es-CL" smtClean="0"/>
              <a:t> corresponde al segmento posterior del borde alveolar y a los dientes que en él se implantan (2º premolar y dos primeros molares). A veces sus raíces sobresalen en el seno, separadas por tejido esponjoso.</a:t>
            </a:r>
            <a:endParaRPr lang="es-MX" smtClean="0"/>
          </a:p>
          <a:p>
            <a:endParaRPr lang="es-MX" smtClean="0"/>
          </a:p>
          <a:p>
            <a:endParaRPr lang="es-MX" smtClean="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0"/>
            <a:ext cx="8291512" cy="1052513"/>
          </a:xfrm>
        </p:spPr>
        <p:txBody>
          <a:bodyPr>
            <a:normAutofit fontScale="90000"/>
          </a:bodyPr>
          <a:lstStyle/>
          <a:p>
            <a:pPr algn="ctr" fontAlgn="auto">
              <a:spcAft>
                <a:spcPts val="0"/>
              </a:spcAft>
              <a:defRPr/>
            </a:pPr>
            <a:r>
              <a:rPr lang="es-CL" b="1" dirty="0" smtClean="0">
                <a:solidFill>
                  <a:schemeClr val="tx2">
                    <a:satMod val="200000"/>
                  </a:schemeClr>
                </a:solidFill>
              </a:rPr>
              <a:t>HUESO MALAR.</a:t>
            </a:r>
            <a:r>
              <a:rPr lang="es-MX" dirty="0" smtClean="0">
                <a:solidFill>
                  <a:schemeClr val="tx2">
                    <a:satMod val="200000"/>
                  </a:schemeClr>
                </a:solidFill>
              </a:rPr>
              <a:t/>
            </a:r>
            <a:br>
              <a:rPr lang="es-MX" dirty="0" smtClean="0">
                <a:solidFill>
                  <a:schemeClr val="tx2">
                    <a:satMod val="200000"/>
                  </a:schemeClr>
                </a:solidFill>
              </a:rPr>
            </a:br>
            <a:r>
              <a:rPr lang="es-CL" dirty="0" smtClean="0">
                <a:solidFill>
                  <a:schemeClr val="tx2">
                    <a:satMod val="200000"/>
                  </a:schemeClr>
                </a:solidFill>
              </a:rPr>
              <a:t> </a:t>
            </a:r>
            <a:r>
              <a:rPr lang="es-MX" dirty="0" smtClean="0">
                <a:solidFill>
                  <a:schemeClr val="tx2">
                    <a:satMod val="200000"/>
                  </a:schemeClr>
                </a:solidFill>
              </a:rPr>
              <a:t/>
            </a:r>
            <a:br>
              <a:rPr lang="es-MX" dirty="0" smtClean="0">
                <a:solidFill>
                  <a:schemeClr val="tx2">
                    <a:satMod val="200000"/>
                  </a:schemeClr>
                </a:solidFill>
              </a:rPr>
            </a:br>
            <a:endParaRPr lang="es-MX" dirty="0">
              <a:solidFill>
                <a:schemeClr val="tx2">
                  <a:satMod val="200000"/>
                </a:schemeClr>
              </a:solidFill>
            </a:endParaRPr>
          </a:p>
        </p:txBody>
      </p:sp>
      <p:sp>
        <p:nvSpPr>
          <p:cNvPr id="27651" name="2 Marcador de contenido"/>
          <p:cNvSpPr>
            <a:spLocks noGrp="1"/>
          </p:cNvSpPr>
          <p:nvPr>
            <p:ph idx="1"/>
          </p:nvPr>
        </p:nvSpPr>
        <p:spPr>
          <a:xfrm>
            <a:off x="0" y="692150"/>
            <a:ext cx="9144000" cy="6165850"/>
          </a:xfrm>
        </p:spPr>
        <p:txBody>
          <a:bodyPr/>
          <a:lstStyle/>
          <a:p>
            <a:r>
              <a:rPr lang="es-CL" sz="3200" smtClean="0"/>
              <a:t>O hueso cigomático, o yugal o pómulo. Forma el límite lateral de la cara.</a:t>
            </a:r>
            <a:endParaRPr lang="es-MX" sz="3200" smtClean="0"/>
          </a:p>
          <a:p>
            <a:r>
              <a:rPr lang="es-CL" sz="3200" smtClean="0"/>
              <a:t>  * </a:t>
            </a:r>
            <a:r>
              <a:rPr lang="es-CL" sz="2800" b="1" smtClean="0"/>
              <a:t>CARA EXTERNA</a:t>
            </a:r>
            <a:r>
              <a:rPr lang="es-CL" sz="2800" smtClean="0"/>
              <a:t>: presta inserción a los dos </a:t>
            </a:r>
            <a:r>
              <a:rPr lang="es-CL" sz="2800" b="1" smtClean="0"/>
              <a:t>músculos cigomáticos</a:t>
            </a:r>
            <a:r>
              <a:rPr lang="es-CL" sz="2800" smtClean="0"/>
              <a:t>. El </a:t>
            </a:r>
            <a:r>
              <a:rPr lang="es-CL" sz="2800" b="1" smtClean="0"/>
              <a:t>músculo orbicular de los párpados </a:t>
            </a:r>
            <a:r>
              <a:rPr lang="es-CL" sz="2800" smtClean="0"/>
              <a:t>cubre su mitad superior, pero sin adherirse a ella.</a:t>
            </a:r>
            <a:endParaRPr lang="es-MX" sz="2800" smtClean="0"/>
          </a:p>
          <a:p>
            <a:r>
              <a:rPr lang="es-CL" sz="3200" b="1" smtClean="0"/>
              <a:t> </a:t>
            </a:r>
            <a:endParaRPr lang="es-MX" sz="3200" smtClean="0"/>
          </a:p>
          <a:p>
            <a:endParaRPr lang="es-MX" smtClean="0"/>
          </a:p>
          <a:p>
            <a:endParaRPr lang="es-MX" smtClean="0"/>
          </a:p>
        </p:txBody>
      </p:sp>
      <p:pic>
        <p:nvPicPr>
          <p:cNvPr id="27652" name="4 Imagen" descr="cigomat4.jpg"/>
          <p:cNvPicPr>
            <a:picLocks noChangeAspect="1"/>
          </p:cNvPicPr>
          <p:nvPr/>
        </p:nvPicPr>
        <p:blipFill>
          <a:blip r:embed="rId2" cstate="print"/>
          <a:srcRect/>
          <a:stretch>
            <a:fillRect/>
          </a:stretch>
        </p:blipFill>
        <p:spPr bwMode="auto">
          <a:xfrm>
            <a:off x="2817813" y="3357563"/>
            <a:ext cx="3698875" cy="3444875"/>
          </a:xfrm>
          <a:prstGeom prst="rect">
            <a:avLst/>
          </a:prstGeom>
          <a:noFill/>
          <a:ln w="9525">
            <a:noFill/>
            <a:miter lim="800000"/>
            <a:headEnd/>
            <a:tailEnd/>
          </a:ln>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a:xfrm>
            <a:off x="0" y="260350"/>
            <a:ext cx="9144000" cy="6096000"/>
          </a:xfrm>
        </p:spPr>
        <p:txBody>
          <a:bodyPr/>
          <a:lstStyle/>
          <a:p>
            <a:pPr lvl="1"/>
            <a:r>
              <a:rPr lang="es-CL" sz="2800" b="1" smtClean="0"/>
              <a:t>CARA INTERNA:</a:t>
            </a:r>
            <a:r>
              <a:rPr lang="es-CL" sz="2800" smtClean="0"/>
              <a:t> forma parte de la fosa temporal y de la fosa cigomática. Presta inserción a unos cuantos manojos anteriores del músculo temporal.</a:t>
            </a:r>
            <a:endParaRPr lang="es-MX" sz="2800" smtClean="0"/>
          </a:p>
          <a:p>
            <a:r>
              <a:rPr lang="es-CL" sz="3200" b="1" smtClean="0"/>
              <a:t> </a:t>
            </a:r>
            <a:endParaRPr lang="es-MX" sz="3200" smtClean="0"/>
          </a:p>
          <a:p>
            <a:r>
              <a:rPr lang="es-CL" sz="3200" b="1" smtClean="0"/>
              <a:t> </a:t>
            </a:r>
            <a:endParaRPr lang="es-MX" sz="3200" smtClean="0"/>
          </a:p>
          <a:p>
            <a:endParaRPr lang="es-MX" smtClean="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contenido"/>
          <p:cNvSpPr>
            <a:spLocks noGrp="1"/>
          </p:cNvSpPr>
          <p:nvPr>
            <p:ph idx="1"/>
          </p:nvPr>
        </p:nvSpPr>
        <p:spPr>
          <a:xfrm>
            <a:off x="0" y="260350"/>
            <a:ext cx="9144000" cy="6597650"/>
          </a:xfrm>
        </p:spPr>
        <p:txBody>
          <a:bodyPr/>
          <a:lstStyle/>
          <a:p>
            <a:pPr marL="411163" lvl="1" indent="-342900">
              <a:spcBef>
                <a:spcPts val="700"/>
              </a:spcBef>
              <a:buClr>
                <a:schemeClr val="tx2"/>
              </a:buClr>
              <a:buSzPct val="95000"/>
              <a:buFont typeface="Wingdings" pitchFamily="2" charset="2"/>
              <a:buChar char=""/>
            </a:pPr>
            <a:r>
              <a:rPr lang="es-CL" sz="2800" b="1" smtClean="0"/>
              <a:t>BORDE ANTEROSUPERIOR:</a:t>
            </a:r>
            <a:r>
              <a:rPr lang="es-CL" sz="2800" smtClean="0"/>
              <a:t> da nacimiento a la apófisis orbitaria, que forma parte de la órbita por su cara superior o cóncava, y de la fosa temporal por su cara inferior o convexa. Su borde libre articula con el maxilar superior y con el ala mayor del esfenoides.</a:t>
            </a:r>
            <a:endParaRPr lang="es-MX" sz="2800" smtClean="0"/>
          </a:p>
          <a:p>
            <a:endParaRPr lang="es-MX" smtClean="0"/>
          </a:p>
        </p:txBody>
      </p:sp>
      <p:pic>
        <p:nvPicPr>
          <p:cNvPr id="29699" name="3 Imagen" descr="cigomat2.jpg"/>
          <p:cNvPicPr>
            <a:picLocks noChangeAspect="1"/>
          </p:cNvPicPr>
          <p:nvPr/>
        </p:nvPicPr>
        <p:blipFill>
          <a:blip r:embed="rId2" cstate="print"/>
          <a:srcRect/>
          <a:stretch>
            <a:fillRect/>
          </a:stretch>
        </p:blipFill>
        <p:spPr bwMode="auto">
          <a:xfrm>
            <a:off x="2484438" y="2636838"/>
            <a:ext cx="4535487" cy="4195762"/>
          </a:xfrm>
          <a:prstGeom prst="rect">
            <a:avLst/>
          </a:prstGeom>
          <a:noFill/>
          <a:ln w="9525">
            <a:noFill/>
            <a:miter lim="800000"/>
            <a:headEnd/>
            <a:tailEnd/>
          </a:ln>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60350"/>
            <a:ext cx="8686800" cy="6096000"/>
          </a:xfrm>
        </p:spPr>
        <p:txBody>
          <a:bodyPr>
            <a:normAutofit fontScale="70000" lnSpcReduction="20000"/>
          </a:bodyPr>
          <a:lstStyle/>
          <a:p>
            <a:pPr marL="740664" lvl="1" fontAlgn="auto">
              <a:spcAft>
                <a:spcPts val="0"/>
              </a:spcAft>
              <a:buFont typeface="Wingdings"/>
              <a:buChar char=""/>
              <a:defRPr/>
            </a:pPr>
            <a:r>
              <a:rPr lang="es-CL" sz="2800" b="1" dirty="0" smtClean="0"/>
              <a:t>BORDE POSTEROSUPERIOR:</a:t>
            </a:r>
            <a:r>
              <a:rPr lang="es-CL" sz="2800" dirty="0" smtClean="0"/>
              <a:t> forma parte del contorno de la fosa temporal. En la porción vertical, al medio, se encuentra la apófisis marginal del pómulo.</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740664" lvl="1" fontAlgn="auto">
              <a:spcAft>
                <a:spcPts val="0"/>
              </a:spcAft>
              <a:buFont typeface="Wingdings"/>
              <a:buChar char=""/>
              <a:defRPr/>
            </a:pPr>
            <a:r>
              <a:rPr lang="es-CL" sz="2800" b="1" dirty="0" smtClean="0"/>
              <a:t>BORDE ANTEROINFERIOR:</a:t>
            </a:r>
            <a:r>
              <a:rPr lang="es-CL" sz="2800" dirty="0" smtClean="0"/>
              <a:t> articula con el maxilar superior.</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740664" lvl="1" fontAlgn="auto">
              <a:spcAft>
                <a:spcPts val="0"/>
              </a:spcAft>
              <a:buFont typeface="Wingdings"/>
              <a:buChar char=""/>
              <a:defRPr/>
            </a:pPr>
            <a:r>
              <a:rPr lang="es-CL" sz="2800" b="1" dirty="0" smtClean="0"/>
              <a:t>BORDE POSTEROINFERIOR:</a:t>
            </a:r>
            <a:r>
              <a:rPr lang="es-CL" sz="2800" dirty="0" smtClean="0"/>
              <a:t> continúa la dirección del arco cigomático; presta inserción a los </a:t>
            </a:r>
            <a:r>
              <a:rPr lang="es-CL" sz="2800" b="1" dirty="0" smtClean="0"/>
              <a:t>fascículos anteriores del músculo masetero</a:t>
            </a:r>
            <a:r>
              <a:rPr lang="es-CL" sz="2800" dirty="0" smtClean="0"/>
              <a:t>.</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740664" lvl="1" fontAlgn="auto">
              <a:spcAft>
                <a:spcPts val="0"/>
              </a:spcAft>
              <a:buFont typeface="Wingdings"/>
              <a:buChar char=""/>
              <a:defRPr/>
            </a:pPr>
            <a:r>
              <a:rPr lang="es-CL" sz="2800" b="1" dirty="0" smtClean="0"/>
              <a:t>ANGULO SUPERIOR:</a:t>
            </a:r>
            <a:r>
              <a:rPr lang="es-CL" sz="2800" dirty="0" smtClean="0"/>
              <a:t> articula con la apófisis orbitaria externa del frontal.</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740664" lvl="1" fontAlgn="auto">
              <a:spcAft>
                <a:spcPts val="0"/>
              </a:spcAft>
              <a:buFont typeface="Wingdings"/>
              <a:buChar char=""/>
              <a:defRPr/>
            </a:pPr>
            <a:r>
              <a:rPr lang="es-CL" sz="2800" b="1" dirty="0" smtClean="0"/>
              <a:t>ANGULO POSTERIOR:</a:t>
            </a:r>
            <a:r>
              <a:rPr lang="es-CL" sz="2800" dirty="0" smtClean="0"/>
              <a:t> articula con la apófisis cigomática del temporal.</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740664" lvl="1" fontAlgn="auto">
              <a:spcAft>
                <a:spcPts val="0"/>
              </a:spcAft>
              <a:buFont typeface="Wingdings"/>
              <a:buChar char=""/>
              <a:defRPr/>
            </a:pPr>
            <a:r>
              <a:rPr lang="es-CL" sz="2800" b="1" dirty="0" smtClean="0"/>
              <a:t>ANGULO ANTERIOR E INFERIOR</a:t>
            </a:r>
            <a:r>
              <a:rPr lang="es-CL" sz="2800" dirty="0" smtClean="0"/>
              <a:t>: se confunden para articularse con la apófisis malar del maxilar superior.</a:t>
            </a:r>
            <a:endParaRPr lang="es-MX" sz="2800" dirty="0" smtClean="0"/>
          </a:p>
          <a:p>
            <a:pPr marL="411480" fontAlgn="auto">
              <a:spcAft>
                <a:spcPts val="0"/>
              </a:spcAft>
              <a:buFont typeface="Wingdings"/>
              <a:buChar char=""/>
              <a:defRPr/>
            </a:pPr>
            <a:r>
              <a:rPr lang="es-CL" sz="3200" b="1" dirty="0" smtClean="0"/>
              <a:t> </a:t>
            </a:r>
            <a:endParaRPr lang="es-MX" sz="3200" dirty="0" smtClean="0"/>
          </a:p>
          <a:p>
            <a:pPr marL="411480" fontAlgn="auto">
              <a:spcAft>
                <a:spcPts val="0"/>
              </a:spcAft>
              <a:buFont typeface="Wingdings"/>
              <a:buChar char=""/>
              <a:defRPr/>
            </a:pPr>
            <a:endParaRPr lang="es-MX"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2 Marcador de contenido"/>
          <p:cNvSpPr>
            <a:spLocks noGrp="1"/>
          </p:cNvSpPr>
          <p:nvPr>
            <p:ph idx="1"/>
          </p:nvPr>
        </p:nvSpPr>
        <p:spPr>
          <a:xfrm>
            <a:off x="0" y="0"/>
            <a:ext cx="9144000" cy="6858000"/>
          </a:xfrm>
        </p:spPr>
        <p:txBody>
          <a:bodyPr/>
          <a:lstStyle/>
          <a:p>
            <a:pPr lvl="1"/>
            <a:r>
              <a:rPr lang="es-CL" sz="2800" b="1" smtClean="0"/>
              <a:t>CONFORMACION INTERIOR</a:t>
            </a:r>
            <a:r>
              <a:rPr lang="es-CL" sz="2800" smtClean="0"/>
              <a:t>.</a:t>
            </a:r>
            <a:endParaRPr lang="es-MX" sz="2800" smtClean="0"/>
          </a:p>
          <a:p>
            <a:r>
              <a:rPr lang="es-CL" sz="3200" smtClean="0"/>
              <a:t>Formado casi exclusivamente por tejido compacto. Es atravesado por el conducto malar, el cual se bifurca hacia abajo, formando una “Y” para abrirse en la cara externa del hueso y en su cara interna. </a:t>
            </a:r>
            <a:endParaRPr lang="es-MX" sz="3200" smtClean="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Marcador de contenido"/>
          <p:cNvSpPr>
            <a:spLocks noGrp="1"/>
          </p:cNvSpPr>
          <p:nvPr>
            <p:ph idx="1"/>
          </p:nvPr>
        </p:nvSpPr>
        <p:spPr>
          <a:xfrm>
            <a:off x="0" y="188913"/>
            <a:ext cx="8686800" cy="6167437"/>
          </a:xfrm>
        </p:spPr>
        <p:txBody>
          <a:bodyPr/>
          <a:lstStyle/>
          <a:p>
            <a:r>
              <a:rPr lang="es-CL" sz="2800" smtClean="0"/>
              <a:t>Estos dos conductos, que dan paso a filetes nerviosos procedentes de la rama orbitaria del maxilar superior, se denominan </a:t>
            </a:r>
            <a:r>
              <a:rPr lang="es-CL" sz="2800" b="1" smtClean="0"/>
              <a:t>cigomáticofacial</a:t>
            </a:r>
            <a:r>
              <a:rPr lang="es-CL" sz="2800" smtClean="0"/>
              <a:t> (el que va a la cara) y </a:t>
            </a:r>
            <a:r>
              <a:rPr lang="es-CL" sz="2800" b="1" smtClean="0"/>
              <a:t>cigomáticotemporal</a:t>
            </a:r>
            <a:r>
              <a:rPr lang="es-CL" sz="2800" smtClean="0"/>
              <a:t> (el que se abre en la fosa del temporal).</a:t>
            </a:r>
            <a:endParaRPr lang="es-MX" sz="2800" smtClean="0"/>
          </a:p>
          <a:p>
            <a:endParaRPr lang="es-MX"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257544" cy="868346"/>
          </a:xfrm>
        </p:spPr>
        <p:txBody>
          <a:bodyPr>
            <a:normAutofit fontScale="90000"/>
          </a:bodyPr>
          <a:lstStyle/>
          <a:p>
            <a:r>
              <a:rPr lang="es-MX" dirty="0" smtClean="0">
                <a:solidFill>
                  <a:schemeClr val="accent1">
                    <a:lumMod val="75000"/>
                  </a:schemeClr>
                </a:solidFill>
                <a:latin typeface="Arial" pitchFamily="34" charset="0"/>
                <a:cs typeface="Arial" pitchFamily="34" charset="0"/>
              </a:rPr>
              <a:t>Tejido óseo</a:t>
            </a:r>
            <a:r>
              <a:rPr lang="es-MX" dirty="0" smtClean="0">
                <a:latin typeface="Arial" pitchFamily="34" charset="0"/>
                <a:cs typeface="Arial" pitchFamily="34" charset="0"/>
              </a:rPr>
              <a:t/>
            </a:r>
            <a:br>
              <a:rPr lang="es-MX" dirty="0" smtClean="0">
                <a:latin typeface="Arial" pitchFamily="34" charset="0"/>
                <a:cs typeface="Arial" pitchFamily="34" charset="0"/>
              </a:rPr>
            </a:br>
            <a:endParaRPr lang="es-MX" dirty="0">
              <a:latin typeface="Arial" pitchFamily="34" charset="0"/>
              <a:cs typeface="Arial" pitchFamily="34" charset="0"/>
            </a:endParaRPr>
          </a:p>
        </p:txBody>
      </p:sp>
      <p:sp>
        <p:nvSpPr>
          <p:cNvPr id="3" name="2 Marcador de contenido"/>
          <p:cNvSpPr>
            <a:spLocks noGrp="1"/>
          </p:cNvSpPr>
          <p:nvPr>
            <p:ph idx="1"/>
          </p:nvPr>
        </p:nvSpPr>
        <p:spPr>
          <a:xfrm>
            <a:off x="500034" y="1285860"/>
            <a:ext cx="7858180" cy="3429024"/>
          </a:xfrm>
        </p:spPr>
        <p:txBody>
          <a:bodyPr>
            <a:normAutofit/>
          </a:bodyPr>
          <a:lstStyle/>
          <a:p>
            <a:pPr algn="just"/>
            <a:r>
              <a:rPr lang="es-MX" sz="2000" dirty="0" smtClean="0">
                <a:latin typeface="Arial" pitchFamily="34" charset="0"/>
                <a:cs typeface="Arial" pitchFamily="34" charset="0"/>
              </a:rPr>
              <a:t>Sustancia Fundamental: </a:t>
            </a:r>
          </a:p>
          <a:p>
            <a:pPr algn="just"/>
            <a:r>
              <a:rPr lang="es-MX" sz="2000" dirty="0" smtClean="0">
                <a:latin typeface="Arial" pitchFamily="34" charset="0"/>
                <a:cs typeface="Arial" pitchFamily="34" charset="0"/>
              </a:rPr>
              <a:t>Compone 10% de la matriz orgánica, posee una concentración menor de glucosaminoglucanos (GAG).</a:t>
            </a:r>
          </a:p>
          <a:p>
            <a:pPr algn="just"/>
            <a:r>
              <a:rPr lang="es-MX" sz="2000" dirty="0" smtClean="0">
                <a:latin typeface="Arial" pitchFamily="34" charset="0"/>
                <a:cs typeface="Arial" pitchFamily="34" charset="0"/>
              </a:rPr>
              <a:t>Cartílago (ácido hialurónico, condroitín sulfato, queratán sulfato), es una matriz acidofila  debido al </a:t>
            </a:r>
            <a:r>
              <a:rPr lang="es-MX" sz="2000" u="sng" dirty="0" smtClean="0">
                <a:latin typeface="Arial" pitchFamily="34" charset="0"/>
                <a:cs typeface="Arial" pitchFamily="34" charset="0"/>
                <a:hlinkClick r:id="rId3" tooltip="Colágeno"/>
              </a:rPr>
              <a:t>colágeno</a:t>
            </a:r>
            <a:r>
              <a:rPr lang="es-MX" sz="2000" u="sng" dirty="0" smtClean="0">
                <a:latin typeface="Arial" pitchFamily="34" charset="0"/>
                <a:cs typeface="Arial" pitchFamily="34" charset="0"/>
              </a:rPr>
              <a:t> </a:t>
            </a:r>
          </a:p>
          <a:p>
            <a:pPr algn="just"/>
            <a:r>
              <a:rPr lang="es-MX" sz="2000" dirty="0" smtClean="0">
                <a:latin typeface="Arial" pitchFamily="34" charset="0"/>
                <a:cs typeface="Arial" pitchFamily="34" charset="0"/>
              </a:rPr>
              <a:t>Posee proteínas exclusivas del hueso como la osteocalcina unida a la hidroxipatita. La osteopontina también unida a la hidroxipatita es similar a la fibronectina</a:t>
            </a:r>
            <a:r>
              <a:rPr lang="es-MX" sz="2000" b="1" dirty="0" smtClean="0">
                <a:latin typeface="Arial" pitchFamily="34" charset="0"/>
                <a:cs typeface="Arial" pitchFamily="34" charset="0"/>
              </a:rPr>
              <a:t>.</a:t>
            </a:r>
          </a:p>
          <a:p>
            <a:pPr algn="just"/>
            <a:endParaRPr lang="es-MX" sz="2000" dirty="0">
              <a:latin typeface="Arial" pitchFamily="34" charset="0"/>
              <a:cs typeface="Arial" pitchFamily="34" charset="0"/>
            </a:endParaRPr>
          </a:p>
        </p:txBody>
      </p:sp>
      <p:pic>
        <p:nvPicPr>
          <p:cNvPr id="293890" name="Picture 2" descr="Ver imagen en tamaño completo">
            <a:hlinkClick r:id="rId4"/>
          </p:cNvPr>
          <p:cNvPicPr>
            <a:picLocks noChangeAspect="1" noChangeArrowheads="1"/>
          </p:cNvPicPr>
          <p:nvPr/>
        </p:nvPicPr>
        <p:blipFill>
          <a:blip r:embed="rId5" cstate="print"/>
          <a:srcRect/>
          <a:stretch>
            <a:fillRect/>
          </a:stretch>
        </p:blipFill>
        <p:spPr bwMode="auto">
          <a:xfrm>
            <a:off x="4214810" y="4071942"/>
            <a:ext cx="2571768" cy="2278152"/>
          </a:xfrm>
          <a:prstGeom prst="rect">
            <a:avLst/>
          </a:prstGeom>
          <a:noFill/>
        </p:spPr>
      </p:pic>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188" y="0"/>
            <a:ext cx="8075612" cy="1427163"/>
          </a:xfrm>
        </p:spPr>
        <p:txBody>
          <a:bodyPr/>
          <a:lstStyle/>
          <a:p>
            <a:pPr fontAlgn="auto">
              <a:spcAft>
                <a:spcPts val="0"/>
              </a:spcAft>
              <a:defRPr/>
            </a:pPr>
            <a:r>
              <a:rPr lang="es-CL" b="1" dirty="0" smtClean="0">
                <a:solidFill>
                  <a:schemeClr val="tx2">
                    <a:satMod val="200000"/>
                  </a:schemeClr>
                </a:solidFill>
              </a:rPr>
              <a:t>HUESOS PROPIOS DE LA NARIZ</a:t>
            </a:r>
            <a:endParaRPr lang="es-MX" dirty="0">
              <a:solidFill>
                <a:schemeClr val="tx2">
                  <a:satMod val="200000"/>
                </a:schemeClr>
              </a:solidFill>
            </a:endParaRPr>
          </a:p>
        </p:txBody>
      </p:sp>
      <p:sp>
        <p:nvSpPr>
          <p:cNvPr id="33795" name="2 Marcador de contenido"/>
          <p:cNvSpPr>
            <a:spLocks noGrp="1"/>
          </p:cNvSpPr>
          <p:nvPr>
            <p:ph idx="1"/>
          </p:nvPr>
        </p:nvSpPr>
        <p:spPr>
          <a:xfrm>
            <a:off x="0" y="836613"/>
            <a:ext cx="9144000" cy="5832475"/>
          </a:xfrm>
        </p:spPr>
        <p:txBody>
          <a:bodyPr/>
          <a:lstStyle/>
          <a:p>
            <a:r>
              <a:rPr lang="es-CL" sz="3200" smtClean="0"/>
              <a:t>Lámina cuadrilátera, algo más ancha abajo que arriba.</a:t>
            </a:r>
            <a:endParaRPr lang="es-MX" sz="3200" smtClean="0"/>
          </a:p>
          <a:p>
            <a:r>
              <a:rPr lang="es-CL" sz="3200" smtClean="0"/>
              <a:t> </a:t>
            </a:r>
            <a:endParaRPr lang="es-MX" sz="3200" smtClean="0"/>
          </a:p>
          <a:p>
            <a:pPr lvl="1"/>
            <a:r>
              <a:rPr lang="es-CL" sz="2800" b="1" smtClean="0"/>
              <a:t>CARA ANTERIOR: </a:t>
            </a:r>
            <a:r>
              <a:rPr lang="es-CL" sz="2800" smtClean="0"/>
              <a:t>cubierto en toda su extensión por el </a:t>
            </a:r>
            <a:r>
              <a:rPr lang="es-CL" sz="2800" b="1" smtClean="0"/>
              <a:t>músculo piramidal</a:t>
            </a:r>
            <a:r>
              <a:rPr lang="es-CL" sz="2800" smtClean="0"/>
              <a:t>.</a:t>
            </a:r>
            <a:endParaRPr lang="es-MX" sz="2800" smtClean="0"/>
          </a:p>
          <a:p>
            <a:pPr lvl="1"/>
            <a:r>
              <a:rPr lang="es-CL" sz="2800" b="1" smtClean="0"/>
              <a:t>CARA POSTERIOR:</a:t>
            </a:r>
            <a:r>
              <a:rPr lang="es-CL" sz="2800" smtClean="0"/>
              <a:t> forma parte de las fosas nasales y se ven en ella numerosos surcos para vasos y nervios.</a:t>
            </a:r>
            <a:endParaRPr lang="es-MX" sz="2800" smtClean="0"/>
          </a:p>
          <a:p>
            <a:endParaRPr lang="es-MX" smtClean="0"/>
          </a:p>
          <a:p>
            <a:endParaRPr lang="es-MX" smtClean="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Marcador de contenido"/>
          <p:cNvSpPr>
            <a:spLocks noGrp="1"/>
          </p:cNvSpPr>
          <p:nvPr>
            <p:ph idx="1"/>
          </p:nvPr>
        </p:nvSpPr>
        <p:spPr>
          <a:xfrm>
            <a:off x="0" y="476250"/>
            <a:ext cx="9144000" cy="5880100"/>
          </a:xfrm>
        </p:spPr>
        <p:txBody>
          <a:bodyPr/>
          <a:lstStyle/>
          <a:p>
            <a:pPr lvl="1"/>
            <a:r>
              <a:rPr lang="es-CL" sz="2800" b="1" smtClean="0"/>
              <a:t>BORDE SUPERIOR:</a:t>
            </a:r>
            <a:r>
              <a:rPr lang="es-CL" sz="2800" smtClean="0"/>
              <a:t> dentellado, se articula con el borde anterior del frontal.</a:t>
            </a:r>
            <a:endParaRPr lang="es-MX" sz="2800" smtClean="0"/>
          </a:p>
          <a:p>
            <a:pPr lvl="1"/>
            <a:r>
              <a:rPr lang="es-CL" sz="2800" b="1" smtClean="0"/>
              <a:t>BORDE INFERIOR:</a:t>
            </a:r>
            <a:r>
              <a:rPr lang="es-CL" sz="2800" smtClean="0"/>
              <a:t> se une con los cartílagos laterales de la nariz. Suele presentar una escotadura para el </a:t>
            </a:r>
            <a:r>
              <a:rPr lang="es-CL" sz="2800" b="1" smtClean="0"/>
              <a:t>nervio nasolobular.</a:t>
            </a:r>
            <a:endParaRPr lang="es-MX" sz="2800" smtClean="0"/>
          </a:p>
          <a:p>
            <a:pPr lvl="1"/>
            <a:r>
              <a:rPr lang="es-CL" sz="2800" b="1" smtClean="0"/>
              <a:t>BORDE EXTERNO:</a:t>
            </a:r>
            <a:r>
              <a:rPr lang="es-CL" sz="2800" smtClean="0"/>
              <a:t> articula con la rama ascendente del maxilar superior.</a:t>
            </a:r>
            <a:endParaRPr lang="es-MX" sz="2800" smtClean="0"/>
          </a:p>
          <a:p>
            <a:pPr lvl="1"/>
            <a:r>
              <a:rPr lang="es-CL" sz="2800" b="1" smtClean="0"/>
              <a:t>BORDE INTERNO:</a:t>
            </a:r>
            <a:r>
              <a:rPr lang="es-CL" sz="2800" smtClean="0"/>
              <a:t> grueso y rugoso, se articula con el del lado opuesto. En la parte más superior se articula con la espina nasal del frontal y la lámina perpendicular del etmoides.</a:t>
            </a:r>
            <a:endParaRPr lang="es-MX" sz="2800" smtClean="0"/>
          </a:p>
          <a:p>
            <a:r>
              <a:rPr lang="es-CL" sz="3200" b="1" smtClean="0"/>
              <a:t> </a:t>
            </a:r>
            <a:endParaRPr lang="es-MX" sz="3200" smtClean="0"/>
          </a:p>
          <a:p>
            <a:endParaRPr lang="es-MX" smtClean="0"/>
          </a:p>
          <a:p>
            <a:endParaRPr lang="es-MX" smtClean="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0825" y="0"/>
            <a:ext cx="8435975" cy="908050"/>
          </a:xfrm>
        </p:spPr>
        <p:txBody>
          <a:bodyPr>
            <a:normAutofit fontScale="90000"/>
          </a:bodyPr>
          <a:lstStyle/>
          <a:p>
            <a:pPr algn="ctr" fontAlgn="auto">
              <a:spcAft>
                <a:spcPts val="0"/>
              </a:spcAft>
              <a:defRPr/>
            </a:pPr>
            <a:r>
              <a:rPr lang="es-CL" b="1" dirty="0" smtClean="0">
                <a:solidFill>
                  <a:schemeClr val="tx2">
                    <a:satMod val="200000"/>
                  </a:schemeClr>
                </a:solidFill>
              </a:rPr>
              <a:t> UNGUIS.</a:t>
            </a:r>
            <a:r>
              <a:rPr lang="es-MX" dirty="0" smtClean="0">
                <a:solidFill>
                  <a:schemeClr val="tx2">
                    <a:satMod val="200000"/>
                  </a:schemeClr>
                </a:solidFill>
              </a:rPr>
              <a:t/>
            </a:r>
            <a:br>
              <a:rPr lang="es-MX" dirty="0" smtClean="0">
                <a:solidFill>
                  <a:schemeClr val="tx2">
                    <a:satMod val="200000"/>
                  </a:schemeClr>
                </a:solidFill>
              </a:rPr>
            </a:br>
            <a:endParaRPr lang="es-MX" dirty="0">
              <a:solidFill>
                <a:schemeClr val="tx2">
                  <a:satMod val="200000"/>
                </a:schemeClr>
              </a:solidFill>
            </a:endParaRPr>
          </a:p>
        </p:txBody>
      </p:sp>
      <p:sp>
        <p:nvSpPr>
          <p:cNvPr id="35843" name="2 Marcador de contenido"/>
          <p:cNvSpPr>
            <a:spLocks noGrp="1"/>
          </p:cNvSpPr>
          <p:nvPr>
            <p:ph idx="1"/>
          </p:nvPr>
        </p:nvSpPr>
        <p:spPr>
          <a:xfrm>
            <a:off x="0" y="692150"/>
            <a:ext cx="9144000" cy="6165850"/>
          </a:xfrm>
        </p:spPr>
        <p:txBody>
          <a:bodyPr/>
          <a:lstStyle/>
          <a:p>
            <a:r>
              <a:rPr lang="es-CL" sz="3200" b="1" smtClean="0"/>
              <a:t> </a:t>
            </a:r>
            <a:endParaRPr lang="es-MX" sz="3200" smtClean="0"/>
          </a:p>
          <a:p>
            <a:r>
              <a:rPr lang="es-CL" sz="3200" smtClean="0"/>
              <a:t>También llamado hueso lagrimal, es una pequeña laminilla ósea situada en la parte anterior de la cara interna de la órbita.</a:t>
            </a:r>
            <a:endParaRPr lang="es-MX" sz="3200" smtClean="0"/>
          </a:p>
          <a:p>
            <a:r>
              <a:rPr lang="es-CL" sz="3200" smtClean="0"/>
              <a:t> </a:t>
            </a:r>
            <a:endParaRPr lang="es-MX" sz="3200" smtClean="0"/>
          </a:p>
          <a:p>
            <a:pPr lvl="1"/>
            <a:endParaRPr lang="es-MX" sz="3200" smtClean="0"/>
          </a:p>
        </p:txBody>
      </p:sp>
      <p:pic>
        <p:nvPicPr>
          <p:cNvPr id="35844" name="3 Imagen" descr="unguis2.jpg"/>
          <p:cNvPicPr>
            <a:picLocks noChangeAspect="1"/>
          </p:cNvPicPr>
          <p:nvPr/>
        </p:nvPicPr>
        <p:blipFill>
          <a:blip r:embed="rId2" cstate="print"/>
          <a:srcRect/>
          <a:stretch>
            <a:fillRect/>
          </a:stretch>
        </p:blipFill>
        <p:spPr bwMode="auto">
          <a:xfrm>
            <a:off x="3806825" y="2420938"/>
            <a:ext cx="5337175" cy="4437062"/>
          </a:xfrm>
          <a:prstGeom prst="rect">
            <a:avLst/>
          </a:prstGeom>
          <a:noFill/>
          <a:ln w="9525">
            <a:noFill/>
            <a:miter lim="800000"/>
            <a:headEnd/>
            <a:tailEnd/>
          </a:ln>
        </p:spPr>
      </p:pic>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Marcador de contenido"/>
          <p:cNvSpPr>
            <a:spLocks noGrp="1"/>
          </p:cNvSpPr>
          <p:nvPr>
            <p:ph idx="1"/>
          </p:nvPr>
        </p:nvSpPr>
        <p:spPr>
          <a:xfrm>
            <a:off x="0" y="0"/>
            <a:ext cx="9144000" cy="6858000"/>
          </a:xfrm>
        </p:spPr>
        <p:txBody>
          <a:bodyPr/>
          <a:lstStyle/>
          <a:p>
            <a:pPr lvl="1"/>
            <a:r>
              <a:rPr lang="es-CL" sz="2800" b="1" smtClean="0"/>
              <a:t>CARA EXTERNA:</a:t>
            </a:r>
            <a:r>
              <a:rPr lang="es-CL" sz="2800" smtClean="0"/>
              <a:t> presenta en su parte media la </a:t>
            </a:r>
            <a:r>
              <a:rPr lang="es-CL" sz="2800" b="1" smtClean="0"/>
              <a:t>cresta del unguis</a:t>
            </a:r>
            <a:r>
              <a:rPr lang="es-CL" sz="2800" smtClean="0"/>
              <a:t> o </a:t>
            </a:r>
            <a:r>
              <a:rPr lang="es-CL" sz="2800" b="1" smtClean="0"/>
              <a:t>cresta lagrimal</a:t>
            </a:r>
            <a:r>
              <a:rPr lang="es-CL" sz="2800" smtClean="0"/>
              <a:t>; termina abajo en una apófisis que al articular con el maxilar superior, forma el orificio superior del conducto nasal; en ella se inserta</a:t>
            </a:r>
            <a:r>
              <a:rPr lang="es-CL" sz="2800" b="1" smtClean="0"/>
              <a:t> </a:t>
            </a:r>
            <a:r>
              <a:rPr lang="es-CL" sz="2800" smtClean="0"/>
              <a:t>el </a:t>
            </a:r>
            <a:r>
              <a:rPr lang="es-CL" sz="2800" b="1" smtClean="0"/>
              <a:t>tendón reflejo del orbicular de los párpados</a:t>
            </a:r>
            <a:r>
              <a:rPr lang="es-CL" sz="2800" smtClean="0"/>
              <a:t>. La porción anterior tiene forma de canal y se une por delante con el canal de la apófisis ascendente del maxilar superior para constituir el </a:t>
            </a:r>
            <a:r>
              <a:rPr lang="es-CL" sz="2800" b="1" smtClean="0"/>
              <a:t>canal lacrimonasal</a:t>
            </a:r>
            <a:r>
              <a:rPr lang="es-CL" sz="2800" smtClean="0"/>
              <a:t>, ocupado por el </a:t>
            </a:r>
            <a:r>
              <a:rPr lang="es-CL" sz="2800" b="1" smtClean="0"/>
              <a:t>saco lagrimal</a:t>
            </a:r>
            <a:r>
              <a:rPr lang="es-CL" sz="2800" smtClean="0"/>
              <a:t>.</a:t>
            </a:r>
            <a:endParaRPr lang="es-MX" sz="2800" smtClean="0"/>
          </a:p>
          <a:p>
            <a:pPr>
              <a:buFont typeface="Wingdings" pitchFamily="2" charset="2"/>
              <a:buNone/>
            </a:pPr>
            <a:endParaRPr lang="es-MX" smtClean="0"/>
          </a:p>
        </p:txBody>
      </p:sp>
      <p:pic>
        <p:nvPicPr>
          <p:cNvPr id="36867" name="3 Imagen" descr="unguis1.jpg"/>
          <p:cNvPicPr>
            <a:picLocks noChangeAspect="1"/>
          </p:cNvPicPr>
          <p:nvPr/>
        </p:nvPicPr>
        <p:blipFill>
          <a:blip r:embed="rId2" cstate="print"/>
          <a:srcRect/>
          <a:stretch>
            <a:fillRect/>
          </a:stretch>
        </p:blipFill>
        <p:spPr bwMode="auto">
          <a:xfrm>
            <a:off x="4379913" y="3970338"/>
            <a:ext cx="4764087" cy="2887662"/>
          </a:xfrm>
          <a:prstGeom prst="rect">
            <a:avLst/>
          </a:prstGeom>
          <a:noFill/>
          <a:ln w="9525">
            <a:noFill/>
            <a:miter lim="800000"/>
            <a:headEnd/>
            <a:tailEnd/>
          </a:ln>
        </p:spPr>
      </p:pic>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4859338" cy="6858000"/>
          </a:xfrm>
        </p:spPr>
        <p:txBody>
          <a:bodyPr>
            <a:normAutofit lnSpcReduction="10000"/>
          </a:bodyPr>
          <a:lstStyle/>
          <a:p>
            <a:pPr marL="740664" lvl="1" fontAlgn="auto">
              <a:spcAft>
                <a:spcPts val="0"/>
              </a:spcAft>
              <a:buFont typeface="Wingdings"/>
              <a:buChar char=""/>
              <a:defRPr/>
            </a:pPr>
            <a:r>
              <a:rPr lang="es-CL" sz="2800" b="1" dirty="0" smtClean="0"/>
              <a:t>CARA INTERNA: </a:t>
            </a:r>
            <a:r>
              <a:rPr lang="es-CL" sz="2800" dirty="0" smtClean="0"/>
              <a:t>en su parte media se encuentra un canal, que se corresponde con la cresta de la cara externa. La porción que está por delante de este canal forma parte de la pared externa de las fosas nasales. La porción que está por detrás, se aplica sobre las masas laterales del etmoides, completando así las celdillas óseas de esta región.</a:t>
            </a:r>
            <a:endParaRPr lang="es-MX" sz="2800" dirty="0" smtClean="0"/>
          </a:p>
          <a:p>
            <a:pPr marL="411480" fontAlgn="auto">
              <a:spcAft>
                <a:spcPts val="0"/>
              </a:spcAft>
              <a:buFont typeface="Wingdings"/>
              <a:buChar char=""/>
              <a:defRPr/>
            </a:pPr>
            <a:r>
              <a:rPr lang="es-CL" sz="3200" b="1" dirty="0" smtClean="0"/>
              <a:t> </a:t>
            </a:r>
            <a:endParaRPr lang="es-MX" sz="3200" dirty="0" smtClean="0"/>
          </a:p>
        </p:txBody>
      </p:sp>
      <p:pic>
        <p:nvPicPr>
          <p:cNvPr id="37891" name="3 Imagen" descr="unguis3.jpg"/>
          <p:cNvPicPr>
            <a:picLocks noChangeAspect="1"/>
          </p:cNvPicPr>
          <p:nvPr/>
        </p:nvPicPr>
        <p:blipFill>
          <a:blip r:embed="rId2" cstate="print"/>
          <a:srcRect/>
          <a:stretch>
            <a:fillRect/>
          </a:stretch>
        </p:blipFill>
        <p:spPr bwMode="auto">
          <a:xfrm>
            <a:off x="4802188" y="765175"/>
            <a:ext cx="4341812" cy="6092825"/>
          </a:xfrm>
          <a:prstGeom prst="rect">
            <a:avLst/>
          </a:prstGeom>
          <a:noFill/>
          <a:ln w="9525">
            <a:noFill/>
            <a:miter lim="800000"/>
            <a:headEnd/>
            <a:tailEnd/>
          </a:ln>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a:xfrm>
            <a:off x="0" y="549275"/>
            <a:ext cx="9144000" cy="5807075"/>
          </a:xfrm>
        </p:spPr>
        <p:txBody>
          <a:bodyPr>
            <a:normAutofit lnSpcReduction="10000"/>
          </a:bodyPr>
          <a:lstStyle/>
          <a:p>
            <a:pPr lvl="1"/>
            <a:r>
              <a:rPr lang="es-CL" sz="2800" b="1" smtClean="0"/>
              <a:t>BORDE SUPERIOR:</a:t>
            </a:r>
            <a:r>
              <a:rPr lang="es-CL" sz="2800" smtClean="0"/>
              <a:t> articula con la apófisis orbitaria interna del frontal.</a:t>
            </a:r>
            <a:endParaRPr lang="es-MX" sz="2800" smtClean="0"/>
          </a:p>
          <a:p>
            <a:r>
              <a:rPr lang="es-CL" sz="3200" b="1" smtClean="0"/>
              <a:t> </a:t>
            </a:r>
            <a:endParaRPr lang="es-MX" sz="3200" smtClean="0"/>
          </a:p>
          <a:p>
            <a:pPr lvl="1"/>
            <a:r>
              <a:rPr lang="es-CL" sz="2800" b="1" smtClean="0"/>
              <a:t>BORDE INFERIOR:</a:t>
            </a:r>
            <a:r>
              <a:rPr lang="es-CL" sz="2800" smtClean="0"/>
              <a:t> completa en parte el conducto nasal y desciende a veces hasta la concha inferior.</a:t>
            </a:r>
            <a:endParaRPr lang="es-MX" sz="2800" smtClean="0"/>
          </a:p>
          <a:p>
            <a:r>
              <a:rPr lang="es-CL" sz="3200" b="1" smtClean="0"/>
              <a:t> </a:t>
            </a:r>
            <a:endParaRPr lang="es-MX" sz="3200" smtClean="0"/>
          </a:p>
          <a:p>
            <a:pPr lvl="1"/>
            <a:r>
              <a:rPr lang="es-CL" sz="2800" b="1" smtClean="0"/>
              <a:t>BORDE POSTERIOR:</a:t>
            </a:r>
            <a:r>
              <a:rPr lang="es-CL" sz="2800" smtClean="0"/>
              <a:t> articula con el hueso plano del etmoides.</a:t>
            </a:r>
            <a:endParaRPr lang="es-MX" sz="2800" smtClean="0"/>
          </a:p>
          <a:p>
            <a:r>
              <a:rPr lang="es-CL" sz="3200" b="1" smtClean="0"/>
              <a:t> </a:t>
            </a:r>
            <a:endParaRPr lang="es-MX" sz="3200" smtClean="0"/>
          </a:p>
          <a:p>
            <a:pPr lvl="1"/>
            <a:r>
              <a:rPr lang="es-CL" sz="2800" b="1" smtClean="0"/>
              <a:t>BORDE ANTERIOR:</a:t>
            </a:r>
            <a:r>
              <a:rPr lang="es-CL" sz="2800" smtClean="0"/>
              <a:t> se une a la apófisis ascendente del maxilar superior.</a:t>
            </a:r>
            <a:endParaRPr lang="es-MX" sz="2800" smtClean="0"/>
          </a:p>
          <a:p>
            <a:endParaRPr lang="es-MX" smtClean="0"/>
          </a:p>
          <a:p>
            <a:endParaRPr lang="es-MX" smtClean="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0"/>
            <a:ext cx="7859712" cy="1427163"/>
          </a:xfrm>
        </p:spPr>
        <p:txBody>
          <a:bodyPr/>
          <a:lstStyle/>
          <a:p>
            <a:pPr fontAlgn="auto">
              <a:spcAft>
                <a:spcPts val="0"/>
              </a:spcAft>
              <a:defRPr/>
            </a:pPr>
            <a:r>
              <a:rPr lang="es-CL" b="1" dirty="0" smtClean="0">
                <a:solidFill>
                  <a:schemeClr val="tx2">
                    <a:satMod val="200000"/>
                  </a:schemeClr>
                </a:solidFill>
              </a:rPr>
              <a:t>HUESOS PALATINOS.</a:t>
            </a:r>
            <a:endParaRPr lang="es-MX" dirty="0">
              <a:solidFill>
                <a:schemeClr val="tx2">
                  <a:satMod val="200000"/>
                </a:schemeClr>
              </a:solidFill>
            </a:endParaRPr>
          </a:p>
        </p:txBody>
      </p:sp>
      <p:sp>
        <p:nvSpPr>
          <p:cNvPr id="39939" name="2 Marcador de contenido"/>
          <p:cNvSpPr>
            <a:spLocks noGrp="1"/>
          </p:cNvSpPr>
          <p:nvPr>
            <p:ph idx="1"/>
          </p:nvPr>
        </p:nvSpPr>
        <p:spPr>
          <a:xfrm>
            <a:off x="0" y="908050"/>
            <a:ext cx="9144000" cy="5949950"/>
          </a:xfrm>
        </p:spPr>
        <p:txBody>
          <a:bodyPr/>
          <a:lstStyle/>
          <a:p>
            <a:r>
              <a:rPr lang="es-CL" sz="3200" b="1" smtClean="0"/>
              <a:t>	</a:t>
            </a:r>
            <a:r>
              <a:rPr lang="es-CL" sz="3200" smtClean="0"/>
              <a:t>Ocupan la parte más posterior de la cara. Concurren a la formación de la bóveda palatina, de las fosas nasales, de la órbita y de la fosa pterigomaxilar. </a:t>
            </a:r>
          </a:p>
          <a:p>
            <a:endParaRPr lang="es-MX" sz="3200" smtClean="0"/>
          </a:p>
          <a:p>
            <a:endParaRPr lang="es-MX" smtClean="0"/>
          </a:p>
        </p:txBody>
      </p:sp>
      <p:pic>
        <p:nvPicPr>
          <p:cNvPr id="39940" name="4 Imagen" descr="palatino6.jpg"/>
          <p:cNvPicPr>
            <a:picLocks noChangeAspect="1"/>
          </p:cNvPicPr>
          <p:nvPr/>
        </p:nvPicPr>
        <p:blipFill>
          <a:blip r:embed="rId2" cstate="print"/>
          <a:srcRect/>
          <a:stretch>
            <a:fillRect/>
          </a:stretch>
        </p:blipFill>
        <p:spPr bwMode="auto">
          <a:xfrm>
            <a:off x="3146425" y="2997200"/>
            <a:ext cx="5997575" cy="3860800"/>
          </a:xfrm>
          <a:prstGeom prst="rect">
            <a:avLst/>
          </a:prstGeom>
          <a:noFill/>
          <a:ln w="9525">
            <a:noFill/>
            <a:miter lim="800000"/>
            <a:headEnd/>
            <a:tailEnd/>
          </a:ln>
        </p:spPr>
      </p:pic>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2 Marcador de contenido"/>
          <p:cNvSpPr>
            <a:spLocks noGrp="1"/>
          </p:cNvSpPr>
          <p:nvPr>
            <p:ph idx="1"/>
          </p:nvPr>
        </p:nvSpPr>
        <p:spPr>
          <a:xfrm>
            <a:off x="0" y="0"/>
            <a:ext cx="9144000" cy="6356350"/>
          </a:xfrm>
        </p:spPr>
        <p:txBody>
          <a:bodyPr/>
          <a:lstStyle/>
          <a:p>
            <a:r>
              <a:rPr lang="es-CL" sz="2800" smtClean="0"/>
              <a:t>Se compone de 2 láminas, que se sueldan en ángulo recto: la </a:t>
            </a:r>
            <a:r>
              <a:rPr lang="es-CL" sz="2800" b="1" smtClean="0"/>
              <a:t>porción horizontal</a:t>
            </a:r>
            <a:r>
              <a:rPr lang="es-CL" sz="2800" smtClean="0"/>
              <a:t>, se dirige hacia dentro, y la </a:t>
            </a:r>
            <a:r>
              <a:rPr lang="es-CL" sz="2800" b="1" smtClean="0"/>
              <a:t>porción vertical</a:t>
            </a:r>
            <a:r>
              <a:rPr lang="es-CL" sz="2800" smtClean="0"/>
              <a:t>, que se dirige hacia arriba.</a:t>
            </a:r>
            <a:endParaRPr lang="es-MX" sz="2800" smtClean="0"/>
          </a:p>
          <a:p>
            <a:r>
              <a:rPr lang="es-CL" sz="2800" smtClean="0"/>
              <a:t> </a:t>
            </a:r>
            <a:endParaRPr lang="es-MX" smtClean="0"/>
          </a:p>
        </p:txBody>
      </p:sp>
      <p:pic>
        <p:nvPicPr>
          <p:cNvPr id="40963" name="3 Imagen" descr="palatino.jpg"/>
          <p:cNvPicPr>
            <a:picLocks noChangeAspect="1"/>
          </p:cNvPicPr>
          <p:nvPr/>
        </p:nvPicPr>
        <p:blipFill>
          <a:blip r:embed="rId2" cstate="print"/>
          <a:srcRect/>
          <a:stretch>
            <a:fillRect/>
          </a:stretch>
        </p:blipFill>
        <p:spPr bwMode="auto">
          <a:xfrm>
            <a:off x="2987675" y="1557338"/>
            <a:ext cx="4464050" cy="5175250"/>
          </a:xfrm>
          <a:prstGeom prst="rect">
            <a:avLst/>
          </a:prstGeom>
          <a:noFill/>
          <a:ln w="9525">
            <a:noFill/>
            <a:miter lim="800000"/>
            <a:headEnd/>
            <a:tailEnd/>
          </a:ln>
        </p:spPr>
      </p:pic>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a:xfrm>
            <a:off x="0" y="188913"/>
            <a:ext cx="9144000" cy="6669087"/>
          </a:xfrm>
        </p:spPr>
        <p:txBody>
          <a:bodyPr/>
          <a:lstStyle/>
          <a:p>
            <a:pPr lvl="1"/>
            <a:r>
              <a:rPr lang="es-CL" sz="2800" b="1" smtClean="0"/>
              <a:t>PORCION HORIZONTAL.</a:t>
            </a:r>
            <a:endParaRPr lang="es-MX" sz="2800" smtClean="0"/>
          </a:p>
          <a:p>
            <a:pPr lvl="2"/>
            <a:r>
              <a:rPr lang="es-CL" smtClean="0"/>
              <a:t>CARA SUPERIOR: lisa, forma parte del suelo de las fosas nasales.</a:t>
            </a:r>
            <a:endParaRPr lang="es-MX" smtClean="0"/>
          </a:p>
          <a:p>
            <a:pPr lvl="2"/>
            <a:r>
              <a:rPr lang="es-CL" smtClean="0"/>
              <a:t>CARA INFERIOR: porción más posterior de la bóveda palatina.</a:t>
            </a:r>
            <a:endParaRPr lang="es-MX" smtClean="0"/>
          </a:p>
          <a:p>
            <a:pPr lvl="2"/>
            <a:r>
              <a:rPr lang="es-CL" smtClean="0"/>
              <a:t>BORDE EXTERNO: se confunde con el borde anterior de la porción vertical.</a:t>
            </a:r>
            <a:endParaRPr lang="es-MX" smtClean="0"/>
          </a:p>
          <a:p>
            <a:pPr lvl="2"/>
            <a:endParaRPr lang="es-MX" sz="3200" smtClean="0"/>
          </a:p>
          <a:p>
            <a:endParaRPr lang="es-MX" smtClean="0"/>
          </a:p>
        </p:txBody>
      </p:sp>
      <p:pic>
        <p:nvPicPr>
          <p:cNvPr id="41987" name="3 Imagen" descr="palatino5.jpg"/>
          <p:cNvPicPr>
            <a:picLocks noChangeAspect="1"/>
          </p:cNvPicPr>
          <p:nvPr/>
        </p:nvPicPr>
        <p:blipFill>
          <a:blip r:embed="rId2" cstate="print"/>
          <a:srcRect/>
          <a:stretch>
            <a:fillRect/>
          </a:stretch>
        </p:blipFill>
        <p:spPr bwMode="auto">
          <a:xfrm>
            <a:off x="7164388" y="3068638"/>
            <a:ext cx="1524000" cy="1371600"/>
          </a:xfrm>
          <a:prstGeom prst="rect">
            <a:avLst/>
          </a:prstGeom>
          <a:noFill/>
          <a:ln w="9525">
            <a:noFill/>
            <a:miter lim="800000"/>
            <a:headEnd/>
            <a:tailEnd/>
          </a:ln>
        </p:spPr>
      </p:pic>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Marcador de contenido"/>
          <p:cNvSpPr>
            <a:spLocks noGrp="1"/>
          </p:cNvSpPr>
          <p:nvPr>
            <p:ph idx="1"/>
          </p:nvPr>
        </p:nvSpPr>
        <p:spPr>
          <a:xfrm>
            <a:off x="0" y="0"/>
            <a:ext cx="9144000" cy="6356350"/>
          </a:xfrm>
        </p:spPr>
        <p:txBody>
          <a:bodyPr/>
          <a:lstStyle/>
          <a:p>
            <a:pPr lvl="2"/>
            <a:r>
              <a:rPr lang="es-CL" smtClean="0"/>
              <a:t>BORDE INTERNO: se une al palatino del lado opuesto, formando, por el lado de las fosas nasales un pequeño canal en el cual se aloja el </a:t>
            </a:r>
            <a:r>
              <a:rPr lang="es-CL" b="1" smtClean="0"/>
              <a:t>vómer</a:t>
            </a:r>
            <a:r>
              <a:rPr lang="es-CL" smtClean="0"/>
              <a:t>.</a:t>
            </a:r>
            <a:endParaRPr lang="es-MX" smtClean="0"/>
          </a:p>
          <a:p>
            <a:pPr lvl="2"/>
            <a:r>
              <a:rPr lang="es-CL" smtClean="0"/>
              <a:t>BORDE ANTERIOR: delgado y rugoso, se articula con el borde posterior de la apófisis palatina del maxilar superior.</a:t>
            </a:r>
            <a:endParaRPr lang="es-MX" smtClean="0"/>
          </a:p>
          <a:p>
            <a:pPr lvl="2"/>
            <a:r>
              <a:rPr lang="es-CL" smtClean="0"/>
              <a:t>BORDE POSTERIOR: límite de la fosa nasal. Presta inserción al velo del paladar. Al unirse con el del lado opuesto en la línea media, forma la </a:t>
            </a:r>
            <a:r>
              <a:rPr lang="es-CL" b="1" smtClean="0"/>
              <a:t>espina nasal posterior</a:t>
            </a:r>
            <a:r>
              <a:rPr lang="es-CL" smtClean="0"/>
              <a:t>.</a:t>
            </a:r>
            <a:endParaRPr lang="es-MX" smtClean="0"/>
          </a:p>
          <a:p>
            <a:r>
              <a:rPr lang="es-CL" sz="3200" smtClean="0"/>
              <a:t> </a:t>
            </a:r>
            <a:endParaRPr lang="es-MX" smtClean="0"/>
          </a:p>
        </p:txBody>
      </p:sp>
      <p:pic>
        <p:nvPicPr>
          <p:cNvPr id="43011" name="3 Imagen" descr="palatino.bmp"/>
          <p:cNvPicPr>
            <a:picLocks noChangeAspect="1"/>
          </p:cNvPicPr>
          <p:nvPr/>
        </p:nvPicPr>
        <p:blipFill>
          <a:blip r:embed="rId2" cstate="print"/>
          <a:srcRect/>
          <a:stretch>
            <a:fillRect/>
          </a:stretch>
        </p:blipFill>
        <p:spPr bwMode="auto">
          <a:xfrm>
            <a:off x="2987675" y="3395663"/>
            <a:ext cx="3313113" cy="346233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5114932" cy="796908"/>
          </a:xfrm>
        </p:spPr>
        <p:txBody>
          <a:bodyPr>
            <a:noAutofit/>
          </a:bodyPr>
          <a:lstStyle/>
          <a:p>
            <a:r>
              <a:rPr lang="es-MX" sz="2400" dirty="0" smtClean="0">
                <a:solidFill>
                  <a:schemeClr val="accent1">
                    <a:lumMod val="75000"/>
                  </a:schemeClr>
                </a:solidFill>
                <a:latin typeface="Arial" pitchFamily="34" charset="0"/>
                <a:cs typeface="Arial" pitchFamily="34" charset="0"/>
              </a:rPr>
              <a:t>Células del hueso</a:t>
            </a:r>
            <a:r>
              <a:rPr lang="es-MX" sz="2400" dirty="0" smtClean="0">
                <a:latin typeface="Arial" pitchFamily="34" charset="0"/>
                <a:cs typeface="Arial" pitchFamily="34" charset="0"/>
              </a:rPr>
              <a:t/>
            </a:r>
            <a:br>
              <a:rPr lang="es-MX" sz="2400" dirty="0" smtClean="0">
                <a:latin typeface="Arial" pitchFamily="34" charset="0"/>
                <a:cs typeface="Arial" pitchFamily="34" charset="0"/>
              </a:rPr>
            </a:br>
            <a:endParaRPr lang="es-MX" sz="2400" dirty="0">
              <a:latin typeface="Arial" pitchFamily="34" charset="0"/>
              <a:cs typeface="Arial" pitchFamily="34" charset="0"/>
            </a:endParaRPr>
          </a:p>
        </p:txBody>
      </p:sp>
      <p:sp>
        <p:nvSpPr>
          <p:cNvPr id="3" name="2 Marcador de contenido"/>
          <p:cNvSpPr>
            <a:spLocks noGrp="1"/>
          </p:cNvSpPr>
          <p:nvPr>
            <p:ph idx="1"/>
          </p:nvPr>
        </p:nvSpPr>
        <p:spPr>
          <a:xfrm>
            <a:off x="428596" y="1071546"/>
            <a:ext cx="8001056" cy="3143272"/>
          </a:xfrm>
        </p:spPr>
        <p:txBody>
          <a:bodyPr>
            <a:normAutofit/>
          </a:bodyPr>
          <a:lstStyle/>
          <a:p>
            <a:pPr algn="just"/>
            <a:r>
              <a:rPr lang="es-MX" sz="2000" dirty="0" smtClean="0">
                <a:latin typeface="Arial" pitchFamily="34" charset="0"/>
                <a:cs typeface="Arial" pitchFamily="34" charset="0"/>
              </a:rPr>
              <a:t>En el tejido óseo maduro y en desarrollo</a:t>
            </a:r>
          </a:p>
          <a:p>
            <a:pPr algn="just"/>
            <a:r>
              <a:rPr lang="es-MX" sz="2000" dirty="0" smtClean="0">
                <a:latin typeface="Arial" pitchFamily="34" charset="0"/>
                <a:cs typeface="Arial" pitchFamily="34" charset="0"/>
              </a:rPr>
              <a:t>se pueden diferenciar cuatro tipos de </a:t>
            </a:r>
            <a:r>
              <a:rPr lang="es-MX" sz="2000" u="sng" dirty="0" smtClean="0">
                <a:latin typeface="Arial" pitchFamily="34" charset="0"/>
                <a:cs typeface="Arial" pitchFamily="34" charset="0"/>
                <a:hlinkClick r:id="rId3" tooltip="Célula"/>
              </a:rPr>
              <a:t>células</a:t>
            </a:r>
            <a:r>
              <a:rPr lang="es-MX" sz="2000" dirty="0" smtClean="0">
                <a:latin typeface="Arial" pitchFamily="34" charset="0"/>
                <a:cs typeface="Arial" pitchFamily="34" charset="0"/>
              </a:rPr>
              <a:t>: osteoprogenitoras, </a:t>
            </a:r>
            <a:r>
              <a:rPr lang="es-MX" sz="2000" u="sng" dirty="0" smtClean="0">
                <a:latin typeface="Arial" pitchFamily="34" charset="0"/>
                <a:cs typeface="Arial" pitchFamily="34" charset="0"/>
                <a:hlinkClick r:id="rId4" tooltip="Osteoblasto"/>
              </a:rPr>
              <a:t>osteoblastos</a:t>
            </a:r>
            <a:r>
              <a:rPr lang="es-MX" sz="2000" dirty="0" smtClean="0">
                <a:latin typeface="Arial" pitchFamily="34" charset="0"/>
                <a:cs typeface="Arial" pitchFamily="34" charset="0"/>
              </a:rPr>
              <a:t>, osteocitos y osteoclastos. </a:t>
            </a:r>
          </a:p>
          <a:p>
            <a:pPr algn="just"/>
            <a:r>
              <a:rPr lang="es-MX" sz="2000" dirty="0" smtClean="0">
                <a:latin typeface="Arial" pitchFamily="34" charset="0"/>
                <a:cs typeface="Arial" pitchFamily="34" charset="0"/>
              </a:rPr>
              <a:t>Osteoprogenitoras, </a:t>
            </a:r>
            <a:r>
              <a:rPr lang="es-MX" sz="2000" u="sng" dirty="0" smtClean="0">
                <a:latin typeface="Arial" pitchFamily="34" charset="0"/>
                <a:cs typeface="Arial" pitchFamily="34" charset="0"/>
                <a:hlinkClick r:id="rId4" tooltip="Osteoblasto"/>
              </a:rPr>
              <a:t>osteoblastos</a:t>
            </a:r>
            <a:r>
              <a:rPr lang="es-MX" sz="2000" dirty="0" smtClean="0">
                <a:latin typeface="Arial" pitchFamily="34" charset="0"/>
                <a:cs typeface="Arial" pitchFamily="34" charset="0"/>
              </a:rPr>
              <a:t>, osteocitos son: estadios funcionales de un único tipo celular. Solo se observa en el estadio de célula osteoprogenitora. </a:t>
            </a:r>
          </a:p>
          <a:p>
            <a:pPr algn="just"/>
            <a:r>
              <a:rPr lang="es-MX" sz="2000" dirty="0" smtClean="0">
                <a:latin typeface="Arial" pitchFamily="34" charset="0"/>
                <a:cs typeface="Arial" pitchFamily="34" charset="0"/>
              </a:rPr>
              <a:t>Osteoclastos tienen un origen hematopoyético compartido con el linaje mononuclear-fagocítico. </a:t>
            </a:r>
          </a:p>
          <a:p>
            <a:pPr algn="just"/>
            <a:endParaRPr lang="es-MX" sz="2000" dirty="0">
              <a:latin typeface="Arial" pitchFamily="34" charset="0"/>
              <a:cs typeface="Arial" pitchFamily="34" charset="0"/>
            </a:endParaRPr>
          </a:p>
        </p:txBody>
      </p:sp>
      <p:sp>
        <p:nvSpPr>
          <p:cNvPr id="5" name="4 CuadroTexto"/>
          <p:cNvSpPr txBox="1"/>
          <p:nvPr/>
        </p:nvSpPr>
        <p:spPr>
          <a:xfrm>
            <a:off x="5929322" y="4957716"/>
            <a:ext cx="2214578" cy="400110"/>
          </a:xfrm>
          <a:prstGeom prst="rect">
            <a:avLst/>
          </a:prstGeom>
          <a:noFill/>
        </p:spPr>
        <p:txBody>
          <a:bodyPr wrap="square" rtlCol="0">
            <a:spAutoFit/>
          </a:bodyPr>
          <a:lstStyle/>
          <a:p>
            <a:r>
              <a:rPr lang="es-MX" sz="2000" dirty="0" smtClean="0">
                <a:solidFill>
                  <a:schemeClr val="accent1">
                    <a:lumMod val="75000"/>
                  </a:schemeClr>
                </a:solidFill>
                <a:latin typeface="Arial" pitchFamily="34" charset="0"/>
                <a:cs typeface="Arial" pitchFamily="34" charset="0"/>
              </a:rPr>
              <a:t>Osteoblastos</a:t>
            </a:r>
            <a:endParaRPr lang="es-MX" sz="2000" dirty="0">
              <a:solidFill>
                <a:schemeClr val="accent1">
                  <a:lumMod val="75000"/>
                </a:schemeClr>
              </a:solidFill>
              <a:latin typeface="Arial" pitchFamily="34" charset="0"/>
              <a:cs typeface="Arial" pitchFamily="34" charset="0"/>
            </a:endParaRPr>
          </a:p>
        </p:txBody>
      </p:sp>
      <p:cxnSp>
        <p:nvCxnSpPr>
          <p:cNvPr id="7" name="6 Conector recto de flecha"/>
          <p:cNvCxnSpPr/>
          <p:nvPr/>
        </p:nvCxnSpPr>
        <p:spPr>
          <a:xfrm>
            <a:off x="4500562" y="5143512"/>
            <a:ext cx="135732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91844" name="Picture 4" descr="http://www.encolombia.com/VITABIOTICS/Tejido_Oseo.JPG"/>
          <p:cNvPicPr>
            <a:picLocks noChangeAspect="1" noChangeArrowheads="1"/>
          </p:cNvPicPr>
          <p:nvPr/>
        </p:nvPicPr>
        <p:blipFill>
          <a:blip r:embed="rId5" cstate="print"/>
          <a:srcRect/>
          <a:stretch>
            <a:fillRect/>
          </a:stretch>
        </p:blipFill>
        <p:spPr bwMode="auto">
          <a:xfrm>
            <a:off x="1643042" y="3929066"/>
            <a:ext cx="2428892" cy="2571768"/>
          </a:xfrm>
          <a:prstGeom prst="rect">
            <a:avLst/>
          </a:prstGeom>
          <a:noFill/>
        </p:spPr>
      </p:pic>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2 Marcador de contenido"/>
          <p:cNvSpPr>
            <a:spLocks noGrp="1"/>
          </p:cNvSpPr>
          <p:nvPr>
            <p:ph idx="1"/>
          </p:nvPr>
        </p:nvSpPr>
        <p:spPr>
          <a:xfrm>
            <a:off x="0" y="0"/>
            <a:ext cx="9144000" cy="6858000"/>
          </a:xfrm>
        </p:spPr>
        <p:txBody>
          <a:bodyPr/>
          <a:lstStyle/>
          <a:p>
            <a:pPr lvl="1"/>
            <a:r>
              <a:rPr lang="es-CL" sz="2800" b="1" smtClean="0"/>
              <a:t>PORCION VERTICAL.</a:t>
            </a:r>
            <a:endParaRPr lang="es-MX" sz="2800" smtClean="0"/>
          </a:p>
          <a:p>
            <a:pPr lvl="2"/>
            <a:r>
              <a:rPr lang="es-CL" smtClean="0"/>
              <a:t>CARA INTERNA: forma parte de la pared externa de las fosas nasales. Encontramos 2 </a:t>
            </a:r>
            <a:r>
              <a:rPr lang="es-CL" b="1" smtClean="0"/>
              <a:t>crestas anteroposteriores</a:t>
            </a:r>
            <a:r>
              <a:rPr lang="es-CL" smtClean="0"/>
              <a:t>.</a:t>
            </a:r>
            <a:endParaRPr lang="es-MX" smtClean="0"/>
          </a:p>
          <a:p>
            <a:pPr lvl="3"/>
            <a:r>
              <a:rPr lang="es-CL" sz="2400" smtClean="0"/>
              <a:t>Una </a:t>
            </a:r>
            <a:r>
              <a:rPr lang="es-CL" sz="2400" b="1" smtClean="0"/>
              <a:t>superior</a:t>
            </a:r>
            <a:r>
              <a:rPr lang="es-CL" sz="2400" smtClean="0"/>
              <a:t>, situada en el pedículo de la apófisis orbitaria, articula con el cornete medio y se llama </a:t>
            </a:r>
            <a:r>
              <a:rPr lang="es-CL" sz="2400" b="1" smtClean="0"/>
              <a:t>cresta turbinal superior</a:t>
            </a:r>
            <a:r>
              <a:rPr lang="es-CL" sz="2400" smtClean="0"/>
              <a:t>.</a:t>
            </a:r>
            <a:endParaRPr lang="es-MX" sz="2400" smtClean="0"/>
          </a:p>
          <a:p>
            <a:pPr lvl="3"/>
            <a:r>
              <a:rPr lang="es-CL" sz="2400" smtClean="0"/>
              <a:t>Una inferior, la </a:t>
            </a:r>
            <a:r>
              <a:rPr lang="es-CL" sz="2400" b="1" smtClean="0"/>
              <a:t>cresta turbinal inferior</a:t>
            </a:r>
            <a:r>
              <a:rPr lang="es-CL" sz="2400" smtClean="0"/>
              <a:t>, que presta inserción al borde superior de la concha inferior.</a:t>
            </a:r>
            <a:endParaRPr lang="es-MX" sz="2400" smtClean="0"/>
          </a:p>
          <a:p>
            <a:endParaRPr lang="es-MX" smtClean="0"/>
          </a:p>
        </p:txBody>
      </p:sp>
      <p:pic>
        <p:nvPicPr>
          <p:cNvPr id="44035" name="4 Imagen" descr="palatino2.jpg"/>
          <p:cNvPicPr>
            <a:picLocks noChangeAspect="1"/>
          </p:cNvPicPr>
          <p:nvPr/>
        </p:nvPicPr>
        <p:blipFill>
          <a:blip r:embed="rId2" cstate="print"/>
          <a:srcRect/>
          <a:stretch>
            <a:fillRect/>
          </a:stretch>
        </p:blipFill>
        <p:spPr bwMode="auto">
          <a:xfrm>
            <a:off x="2411413" y="3392488"/>
            <a:ext cx="3673475" cy="3465512"/>
          </a:xfrm>
          <a:prstGeom prst="rect">
            <a:avLst/>
          </a:prstGeom>
          <a:noFill/>
          <a:ln w="9525">
            <a:noFill/>
            <a:miter lim="800000"/>
            <a:headEnd/>
            <a:tailEnd/>
          </a:ln>
        </p:spPr>
      </p:pic>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2 Marcador de contenido"/>
          <p:cNvSpPr>
            <a:spLocks noGrp="1"/>
          </p:cNvSpPr>
          <p:nvPr>
            <p:ph idx="1"/>
          </p:nvPr>
        </p:nvSpPr>
        <p:spPr>
          <a:xfrm>
            <a:off x="0" y="260350"/>
            <a:ext cx="8686800" cy="6096000"/>
          </a:xfrm>
        </p:spPr>
        <p:txBody>
          <a:bodyPr/>
          <a:lstStyle/>
          <a:p>
            <a:r>
              <a:rPr lang="es-CL" sz="3200" smtClean="0"/>
              <a:t>La superficie entre ambas crestas forma parte del meato medio de las fosas nasales; la que se encuentra debajo de la cresta inferior, constituye parte del meato inferior.</a:t>
            </a:r>
            <a:endParaRPr lang="es-MX" sz="3200" smtClean="0"/>
          </a:p>
          <a:p>
            <a:pPr lvl="2"/>
            <a:r>
              <a:rPr lang="es-CL" smtClean="0"/>
              <a:t>CARA EXTERNA: presenta dos superficies rugosas: una anterior, que articula con el maxilar superior, y una posterior, que articula con la apófisis pterigoide. Entre ambas existe una rugosidad que por arriba constituye el fondo de la fosa pterigomaxilar; hacia abajo forma un canal que al unirse con el del maxilar, forma el </a:t>
            </a:r>
            <a:r>
              <a:rPr lang="es-CL" b="1" smtClean="0"/>
              <a:t>conducto palatino posterior</a:t>
            </a:r>
            <a:r>
              <a:rPr lang="es-CL" smtClean="0"/>
              <a:t>.</a:t>
            </a:r>
            <a:endParaRPr lang="es-MX" smtClean="0"/>
          </a:p>
        </p:txBody>
      </p:sp>
      <p:pic>
        <p:nvPicPr>
          <p:cNvPr id="45059" name="3 Imagen" descr="palatino7.jpg"/>
          <p:cNvPicPr>
            <a:picLocks noChangeAspect="1"/>
          </p:cNvPicPr>
          <p:nvPr/>
        </p:nvPicPr>
        <p:blipFill>
          <a:blip r:embed="rId2" cstate="print"/>
          <a:srcRect/>
          <a:stretch>
            <a:fillRect/>
          </a:stretch>
        </p:blipFill>
        <p:spPr bwMode="auto">
          <a:xfrm>
            <a:off x="3995738" y="4508500"/>
            <a:ext cx="3184525" cy="2349500"/>
          </a:xfrm>
          <a:prstGeom prst="rect">
            <a:avLst/>
          </a:prstGeom>
          <a:noFill/>
          <a:ln w="9525">
            <a:noFill/>
            <a:miter lim="800000"/>
            <a:headEnd/>
            <a:tailEnd/>
          </a:ln>
        </p:spPr>
      </p:pic>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2 Marcador de contenido"/>
          <p:cNvSpPr>
            <a:spLocks noGrp="1"/>
          </p:cNvSpPr>
          <p:nvPr>
            <p:ph idx="1"/>
          </p:nvPr>
        </p:nvSpPr>
        <p:spPr>
          <a:xfrm>
            <a:off x="0" y="333375"/>
            <a:ext cx="9144000" cy="6022975"/>
          </a:xfrm>
        </p:spPr>
        <p:txBody>
          <a:bodyPr/>
          <a:lstStyle/>
          <a:p>
            <a:pPr lvl="2"/>
            <a:r>
              <a:rPr lang="es-CL" smtClean="0"/>
              <a:t>BORDE ANTERIOR: se aplica contra la cara interna del maxilar.</a:t>
            </a:r>
            <a:endParaRPr lang="es-MX" smtClean="0"/>
          </a:p>
          <a:p>
            <a:pPr lvl="2"/>
            <a:r>
              <a:rPr lang="es-CL" smtClean="0"/>
              <a:t>BORDE POSTERIOR: articula con la cara interna de la apófisis pterigoide.</a:t>
            </a:r>
            <a:endParaRPr lang="es-MX" smtClean="0"/>
          </a:p>
          <a:p>
            <a:endParaRPr lang="es-MX" smtClean="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2 Marcador de contenido"/>
          <p:cNvSpPr>
            <a:spLocks noGrp="1"/>
          </p:cNvSpPr>
          <p:nvPr>
            <p:ph idx="1"/>
          </p:nvPr>
        </p:nvSpPr>
        <p:spPr>
          <a:xfrm>
            <a:off x="0" y="333375"/>
            <a:ext cx="9144000" cy="6524625"/>
          </a:xfrm>
        </p:spPr>
        <p:txBody>
          <a:bodyPr/>
          <a:lstStyle/>
          <a:p>
            <a:pPr lvl="2"/>
            <a:r>
              <a:rPr lang="es-CL" smtClean="0"/>
              <a:t>BORDE INFERIOR: </a:t>
            </a:r>
            <a:endParaRPr lang="es-MX" smtClean="0"/>
          </a:p>
          <a:p>
            <a:pPr lvl="3"/>
            <a:r>
              <a:rPr lang="es-CL" sz="2400" b="1" smtClean="0"/>
              <a:t>Apófisis piramidal del palatino</a:t>
            </a:r>
            <a:r>
              <a:rPr lang="es-CL" sz="2400" smtClean="0"/>
              <a:t>: hacia atrás y afuera, llenando el espacio entre las alas de la apófisis pterigoides. Por delante y por fuera se encuentra una superficie rugosa que articula con la tuberosidad del maxilar superior.</a:t>
            </a:r>
            <a:endParaRPr lang="es-MX" sz="2400" smtClean="0"/>
          </a:p>
          <a:p>
            <a:pPr lvl="3"/>
            <a:r>
              <a:rPr lang="es-CL" sz="2400" b="1" smtClean="0"/>
              <a:t>Conductos palatinos accesorios</a:t>
            </a:r>
            <a:r>
              <a:rPr lang="es-CL" sz="2400" smtClean="0"/>
              <a:t>: por abajo y por dentro de la apófisis piramidal.</a:t>
            </a:r>
            <a:endParaRPr lang="es-MX" sz="2400" smtClean="0"/>
          </a:p>
          <a:p>
            <a:endParaRPr lang="es-MX" smtClean="0"/>
          </a:p>
        </p:txBody>
      </p:sp>
      <p:pic>
        <p:nvPicPr>
          <p:cNvPr id="47107" name="3 Imagen" descr="palatino4.jpg"/>
          <p:cNvPicPr>
            <a:picLocks noChangeAspect="1"/>
          </p:cNvPicPr>
          <p:nvPr/>
        </p:nvPicPr>
        <p:blipFill>
          <a:blip r:embed="rId2" cstate="print"/>
          <a:srcRect/>
          <a:stretch>
            <a:fillRect/>
          </a:stretch>
        </p:blipFill>
        <p:spPr bwMode="auto">
          <a:xfrm>
            <a:off x="3771900" y="2997200"/>
            <a:ext cx="5372100" cy="3860800"/>
          </a:xfrm>
          <a:prstGeom prst="rect">
            <a:avLst/>
          </a:prstGeom>
          <a:noFill/>
          <a:ln w="9525">
            <a:noFill/>
            <a:miter lim="800000"/>
            <a:headEnd/>
            <a:tailEnd/>
          </a:ln>
        </p:spPr>
      </p:pic>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2 Marcador de contenido"/>
          <p:cNvSpPr>
            <a:spLocks noGrp="1"/>
          </p:cNvSpPr>
          <p:nvPr>
            <p:ph idx="1"/>
          </p:nvPr>
        </p:nvSpPr>
        <p:spPr>
          <a:xfrm>
            <a:off x="0" y="0"/>
            <a:ext cx="9144000" cy="6858000"/>
          </a:xfrm>
        </p:spPr>
        <p:txBody>
          <a:bodyPr/>
          <a:lstStyle/>
          <a:p>
            <a:pPr lvl="2"/>
            <a:r>
              <a:rPr lang="es-CL" smtClean="0"/>
              <a:t>BORDE SUPERIOR: </a:t>
            </a:r>
            <a:endParaRPr lang="es-MX" smtClean="0"/>
          </a:p>
          <a:p>
            <a:pPr lvl="3"/>
            <a:r>
              <a:rPr lang="es-CL" sz="2400" b="1" smtClean="0"/>
              <a:t>Escotadura palatina:</a:t>
            </a:r>
            <a:r>
              <a:rPr lang="es-CL" sz="2400" smtClean="0"/>
              <a:t> cerrada por el esfenoides, formando el </a:t>
            </a:r>
            <a:r>
              <a:rPr lang="es-CL" sz="2400" b="1" smtClean="0"/>
              <a:t>agujero esfenopalatino</a:t>
            </a:r>
            <a:r>
              <a:rPr lang="es-CL" sz="2400" smtClean="0"/>
              <a:t>.</a:t>
            </a:r>
            <a:endParaRPr lang="es-MX" sz="2400" smtClean="0"/>
          </a:p>
          <a:p>
            <a:pPr lvl="3"/>
            <a:r>
              <a:rPr lang="es-CL" sz="2400" b="1" smtClean="0"/>
              <a:t>Apófisis orbitaria:</a:t>
            </a:r>
            <a:r>
              <a:rPr lang="es-CL" sz="2400" smtClean="0"/>
              <a:t> por delante de la escotadura palatina, se dirige a la órbita. Presenta en su lado externo dos pequeñas carillas lisas: una </a:t>
            </a:r>
            <a:r>
              <a:rPr lang="es-CL" sz="2400" b="1" smtClean="0"/>
              <a:t>anterior </a:t>
            </a:r>
            <a:r>
              <a:rPr lang="es-CL" sz="2400" smtClean="0"/>
              <a:t>(forma parte más posterior del suelo de la órbita) y otra </a:t>
            </a:r>
            <a:r>
              <a:rPr lang="es-CL" sz="2400" b="1" smtClean="0"/>
              <a:t>externa </a:t>
            </a:r>
            <a:r>
              <a:rPr lang="es-CL" sz="2400" smtClean="0"/>
              <a:t>(forma parte de la fosa pterigomaxilar). En su lado interno presenta 3 carillas articulares: </a:t>
            </a:r>
            <a:r>
              <a:rPr lang="es-CL" sz="2400" b="1" smtClean="0"/>
              <a:t>anterior</a:t>
            </a:r>
            <a:r>
              <a:rPr lang="es-CL" sz="2400" smtClean="0"/>
              <a:t> (para unirse con el maxilar superior), </a:t>
            </a:r>
            <a:r>
              <a:rPr lang="es-CL" sz="2400" b="1" smtClean="0"/>
              <a:t>posterior</a:t>
            </a:r>
            <a:r>
              <a:rPr lang="es-CL" sz="2400" smtClean="0"/>
              <a:t> (se une con el esfenoides) y la </a:t>
            </a:r>
            <a:r>
              <a:rPr lang="es-CL" sz="2400" b="1" smtClean="0"/>
              <a:t>media o interna </a:t>
            </a:r>
            <a:r>
              <a:rPr lang="es-CL" sz="2400" smtClean="0"/>
              <a:t>(con masas laterales del etmoides). A veces se encuentran aquí celdillas palatinas o seno palatino.</a:t>
            </a:r>
            <a:endParaRPr lang="es-MX" sz="2400" smtClean="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2 Marcador de contenido"/>
          <p:cNvSpPr>
            <a:spLocks noGrp="1"/>
          </p:cNvSpPr>
          <p:nvPr>
            <p:ph idx="1"/>
          </p:nvPr>
        </p:nvSpPr>
        <p:spPr>
          <a:xfrm>
            <a:off x="0" y="404813"/>
            <a:ext cx="9396413" cy="5951537"/>
          </a:xfrm>
        </p:spPr>
        <p:txBody>
          <a:bodyPr/>
          <a:lstStyle/>
          <a:p>
            <a:pPr lvl="3"/>
            <a:r>
              <a:rPr lang="es-CL" sz="2400" b="1" smtClean="0"/>
              <a:t>Apófisis esfenoidal:</a:t>
            </a:r>
            <a:r>
              <a:rPr lang="es-CL" sz="2400" smtClean="0"/>
              <a:t> detrás de la escotadura palatina. Su cara inferior forma parte de la bóveda de las fosas nasales. Su cara superior se aplica contra la base de la apófisis pterigoides, formando el </a:t>
            </a:r>
            <a:r>
              <a:rPr lang="es-CL" sz="2400" b="1" smtClean="0"/>
              <a:t>conducto pterigopalatino</a:t>
            </a:r>
            <a:r>
              <a:rPr lang="es-CL" sz="2400" smtClean="0"/>
              <a:t>, por donde pasa el </a:t>
            </a:r>
            <a:r>
              <a:rPr lang="es-CL" sz="2400" b="1" smtClean="0"/>
              <a:t>nervio y los vasos del mismo nombre</a:t>
            </a:r>
            <a:r>
              <a:rPr lang="es-CL" sz="2400" smtClean="0"/>
              <a:t>.</a:t>
            </a:r>
            <a:endParaRPr lang="es-MX" sz="2400" smtClean="0"/>
          </a:p>
          <a:p>
            <a:endParaRPr lang="es-MX" smtClean="0"/>
          </a:p>
          <a:p>
            <a:endParaRPr lang="es-MX" smtClean="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CL" b="1" dirty="0" smtClean="0">
                <a:solidFill>
                  <a:schemeClr val="tx2">
                    <a:satMod val="200000"/>
                  </a:schemeClr>
                </a:solidFill>
              </a:rPr>
              <a:t>CONCHA O CORNETE INFERIOR.</a:t>
            </a:r>
            <a:r>
              <a:rPr lang="es-MX" dirty="0" smtClean="0">
                <a:solidFill>
                  <a:schemeClr val="tx2">
                    <a:satMod val="200000"/>
                  </a:schemeClr>
                </a:solidFill>
              </a:rPr>
              <a:t/>
            </a:r>
            <a:br>
              <a:rPr lang="es-MX" dirty="0" smtClean="0">
                <a:solidFill>
                  <a:schemeClr val="tx2">
                    <a:satMod val="200000"/>
                  </a:schemeClr>
                </a:solidFill>
              </a:rPr>
            </a:br>
            <a:r>
              <a:rPr lang="es-CL" b="1" dirty="0" smtClean="0">
                <a:solidFill>
                  <a:schemeClr val="tx2">
                    <a:satMod val="200000"/>
                  </a:schemeClr>
                </a:solidFill>
              </a:rPr>
              <a:t> </a:t>
            </a:r>
            <a:endParaRPr lang="es-MX" dirty="0" smtClean="0">
              <a:solidFill>
                <a:schemeClr val="tx2">
                  <a:satMod val="200000"/>
                </a:schemeClr>
              </a:solidFill>
            </a:endParaRPr>
          </a:p>
        </p:txBody>
      </p:sp>
      <p:sp>
        <p:nvSpPr>
          <p:cNvPr id="50179" name="2 Marcador de contenido"/>
          <p:cNvSpPr>
            <a:spLocks noGrp="1"/>
          </p:cNvSpPr>
          <p:nvPr>
            <p:ph idx="1"/>
          </p:nvPr>
        </p:nvSpPr>
        <p:spPr>
          <a:xfrm>
            <a:off x="0" y="1412875"/>
            <a:ext cx="9144000" cy="5445125"/>
          </a:xfrm>
        </p:spPr>
        <p:txBody>
          <a:bodyPr/>
          <a:lstStyle/>
          <a:p>
            <a:r>
              <a:rPr lang="es-CL" sz="3200" smtClean="0"/>
              <a:t>Situado en la parte inferior de las fosas nasales, circunscribiendo el meato inferior.</a:t>
            </a:r>
            <a:endParaRPr lang="es-MX" sz="3200" smtClean="0"/>
          </a:p>
          <a:p>
            <a:r>
              <a:rPr lang="es-CL" sz="3200" smtClean="0"/>
              <a:t> </a:t>
            </a:r>
            <a:endParaRPr lang="es-MX" sz="3200" smtClean="0"/>
          </a:p>
        </p:txBody>
      </p:sp>
      <p:pic>
        <p:nvPicPr>
          <p:cNvPr id="50180" name="3 Imagen" descr="cornetes1.jpg"/>
          <p:cNvPicPr>
            <a:picLocks noChangeAspect="1"/>
          </p:cNvPicPr>
          <p:nvPr/>
        </p:nvPicPr>
        <p:blipFill>
          <a:blip r:embed="rId2" cstate="print"/>
          <a:srcRect/>
          <a:stretch>
            <a:fillRect/>
          </a:stretch>
        </p:blipFill>
        <p:spPr bwMode="auto">
          <a:xfrm>
            <a:off x="3348038" y="2492375"/>
            <a:ext cx="4392612" cy="4348163"/>
          </a:xfrm>
          <a:prstGeom prst="rect">
            <a:avLst/>
          </a:prstGeom>
          <a:noFill/>
          <a:ln w="9525">
            <a:noFill/>
            <a:miter lim="800000"/>
            <a:headEnd/>
            <a:tailEnd/>
          </a:ln>
        </p:spPr>
      </p:pic>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2 Marcador de contenido"/>
          <p:cNvSpPr>
            <a:spLocks noGrp="1"/>
          </p:cNvSpPr>
          <p:nvPr>
            <p:ph idx="1"/>
          </p:nvPr>
        </p:nvSpPr>
        <p:spPr>
          <a:xfrm>
            <a:off x="0" y="0"/>
            <a:ext cx="9144000" cy="6858000"/>
          </a:xfrm>
        </p:spPr>
        <p:txBody>
          <a:bodyPr/>
          <a:lstStyle/>
          <a:p>
            <a:pPr lvl="1"/>
            <a:r>
              <a:rPr lang="es-CL" sz="2800" smtClean="0"/>
              <a:t>CARA INTERNA: mira hacia el tabique de las fosas nasales.</a:t>
            </a:r>
            <a:endParaRPr lang="es-MX" sz="2800" smtClean="0"/>
          </a:p>
          <a:p>
            <a:pPr lvl="1"/>
            <a:r>
              <a:rPr lang="es-CL" sz="2800" smtClean="0"/>
              <a:t>CARA EXTERNA: mira hacia fuera; limita por dentro el meato inferior.</a:t>
            </a:r>
            <a:endParaRPr lang="es-MX" sz="2800" smtClean="0"/>
          </a:p>
          <a:p>
            <a:pPr lvl="1"/>
            <a:r>
              <a:rPr lang="es-CL" sz="2800" smtClean="0"/>
              <a:t>BORDE INFERIOR: es libre dentro de la fosa nasal.</a:t>
            </a:r>
            <a:endParaRPr lang="es-MX" sz="2800" smtClean="0"/>
          </a:p>
        </p:txBody>
      </p:sp>
      <p:pic>
        <p:nvPicPr>
          <p:cNvPr id="51203" name="3 Imagen" descr="cornetes.jpg"/>
          <p:cNvPicPr>
            <a:picLocks noChangeAspect="1"/>
          </p:cNvPicPr>
          <p:nvPr/>
        </p:nvPicPr>
        <p:blipFill>
          <a:blip r:embed="rId2" cstate="print"/>
          <a:srcRect/>
          <a:stretch>
            <a:fillRect/>
          </a:stretch>
        </p:blipFill>
        <p:spPr bwMode="auto">
          <a:xfrm>
            <a:off x="3424238" y="2433638"/>
            <a:ext cx="5102225" cy="4424362"/>
          </a:xfrm>
          <a:prstGeom prst="rect">
            <a:avLst/>
          </a:prstGeom>
          <a:noFill/>
          <a:ln w="9525">
            <a:noFill/>
            <a:miter lim="800000"/>
            <a:headEnd/>
            <a:tailEnd/>
          </a:ln>
        </p:spPr>
      </p:pic>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2 Marcador de contenido"/>
          <p:cNvSpPr>
            <a:spLocks noGrp="1"/>
          </p:cNvSpPr>
          <p:nvPr>
            <p:ph idx="1"/>
          </p:nvPr>
        </p:nvSpPr>
        <p:spPr>
          <a:xfrm>
            <a:off x="0" y="333375"/>
            <a:ext cx="9144000" cy="6022975"/>
          </a:xfrm>
        </p:spPr>
        <p:txBody>
          <a:bodyPr/>
          <a:lstStyle/>
          <a:p>
            <a:pPr lvl="1"/>
            <a:r>
              <a:rPr lang="es-CL" sz="2800" smtClean="0"/>
              <a:t>BORDE SUPERIOR: está adherido a la parte externa de la fosa nasal; corresponde a la vez a la cara interna del maxilar superior y a la porción vertical del palatino. De delante atrás encontramos:</a:t>
            </a:r>
            <a:endParaRPr lang="es-MX" sz="2800" smtClean="0"/>
          </a:p>
          <a:p>
            <a:pPr lvl="3"/>
            <a:r>
              <a:rPr lang="es-CL" sz="2400" smtClean="0"/>
              <a:t>Apófisis lagrimal o nasal: completa por abajo y atrás el conducto nasal, articulándose con los dos labios del canal nasal y con el unguis.</a:t>
            </a:r>
            <a:endParaRPr lang="es-MX" sz="2400" smtClean="0"/>
          </a:p>
          <a:p>
            <a:pPr lvl="3"/>
            <a:r>
              <a:rPr lang="es-CL" sz="2400" smtClean="0"/>
              <a:t>Apófisis maxilar o auricular: se dirige hacia abajo y se aplica contra la pared inferior del orificio del seno maxilar, estrechándolo.</a:t>
            </a:r>
            <a:endParaRPr lang="es-MX" sz="2400" smtClean="0"/>
          </a:p>
          <a:p>
            <a:pPr lvl="3"/>
            <a:r>
              <a:rPr lang="es-CL" sz="2400" smtClean="0"/>
              <a:t>Apófisis etmoidal: hacia arriba y atrás; se continúa con la apófisis unciforme del etmoides.</a:t>
            </a:r>
            <a:endParaRPr lang="es-MX" sz="2400" smtClean="0"/>
          </a:p>
          <a:p>
            <a:r>
              <a:rPr lang="es-CL" sz="3200" smtClean="0"/>
              <a:t> </a:t>
            </a:r>
            <a:endParaRPr lang="es-MX" sz="3200" smtClean="0"/>
          </a:p>
          <a:p>
            <a:endParaRPr lang="es-MX" smtClean="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2 Marcador de contenido"/>
          <p:cNvSpPr>
            <a:spLocks noGrp="1"/>
          </p:cNvSpPr>
          <p:nvPr>
            <p:ph idx="1"/>
          </p:nvPr>
        </p:nvSpPr>
        <p:spPr>
          <a:xfrm>
            <a:off x="0" y="0"/>
            <a:ext cx="9144000" cy="6356350"/>
          </a:xfrm>
        </p:spPr>
        <p:txBody>
          <a:bodyPr/>
          <a:lstStyle/>
          <a:p>
            <a:pPr lvl="1"/>
            <a:r>
              <a:rPr lang="es-CL" sz="2800" smtClean="0"/>
              <a:t>EXTREMO ANTERIOR: articula con el maxilar superior.</a:t>
            </a:r>
            <a:endParaRPr lang="es-MX" sz="2800" smtClean="0"/>
          </a:p>
          <a:p>
            <a:pPr lvl="1"/>
            <a:r>
              <a:rPr lang="es-CL" sz="2800" smtClean="0"/>
              <a:t>EXTREMO POSTERIOR: articula con el palatino.</a:t>
            </a:r>
            <a:endParaRPr lang="es-MX" sz="2800" smtClean="0"/>
          </a:p>
          <a:p>
            <a:r>
              <a:rPr lang="es-CL" sz="3200" smtClean="0"/>
              <a:t> </a:t>
            </a:r>
            <a:endParaRPr lang="es-MX" sz="3200" smtClean="0"/>
          </a:p>
          <a:p>
            <a:endParaRPr lang="es-MX"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5757874" cy="796908"/>
          </a:xfrm>
        </p:spPr>
        <p:txBody>
          <a:bodyPr>
            <a:noAutofit/>
          </a:bodyPr>
          <a:lstStyle/>
          <a:p>
            <a:r>
              <a:rPr lang="es-MX" sz="2400" dirty="0" smtClean="0">
                <a:solidFill>
                  <a:schemeClr val="accent1">
                    <a:lumMod val="75000"/>
                  </a:schemeClr>
                </a:solidFill>
                <a:latin typeface="Arial" pitchFamily="34" charset="0"/>
                <a:cs typeface="Arial" pitchFamily="34" charset="0"/>
              </a:rPr>
              <a:t>Formación del tejido óseo</a:t>
            </a:r>
            <a:br>
              <a:rPr lang="es-MX" sz="2400" dirty="0" smtClean="0">
                <a:solidFill>
                  <a:schemeClr val="accent1">
                    <a:lumMod val="75000"/>
                  </a:schemeClr>
                </a:solidFill>
                <a:latin typeface="Arial" pitchFamily="34" charset="0"/>
                <a:cs typeface="Arial" pitchFamily="34" charset="0"/>
              </a:rPr>
            </a:b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571612"/>
            <a:ext cx="3614734" cy="3357586"/>
          </a:xfrm>
        </p:spPr>
        <p:txBody>
          <a:bodyPr>
            <a:normAutofit/>
          </a:bodyPr>
          <a:lstStyle/>
          <a:p>
            <a:pPr algn="just"/>
            <a:r>
              <a:rPr lang="es-MX" sz="2000" dirty="0" smtClean="0">
                <a:latin typeface="Arial" pitchFamily="34" charset="0"/>
                <a:cs typeface="Arial" pitchFamily="34" charset="0"/>
              </a:rPr>
              <a:t>El hueso se forma por sustitución de un tejido conectivo preexistente (el cartílago). Dos tipos de osificación: </a:t>
            </a:r>
            <a:r>
              <a:rPr lang="es-MX" sz="2000" b="1" dirty="0" smtClean="0">
                <a:latin typeface="Arial" pitchFamily="34" charset="0"/>
                <a:cs typeface="Arial" pitchFamily="34" charset="0"/>
              </a:rPr>
              <a:t>intramembranosa</a:t>
            </a:r>
            <a:r>
              <a:rPr lang="es-MX" sz="2000" dirty="0" smtClean="0">
                <a:latin typeface="Arial" pitchFamily="34" charset="0"/>
                <a:cs typeface="Arial" pitchFamily="34" charset="0"/>
              </a:rPr>
              <a:t> (o directa) y </a:t>
            </a:r>
            <a:r>
              <a:rPr lang="es-MX" sz="2000" b="1" dirty="0" smtClean="0">
                <a:latin typeface="Arial" pitchFamily="34" charset="0"/>
                <a:cs typeface="Arial" pitchFamily="34" charset="0"/>
              </a:rPr>
              <a:t>endocondral</a:t>
            </a:r>
            <a:r>
              <a:rPr lang="es-MX" sz="2000" dirty="0" smtClean="0">
                <a:latin typeface="Arial" pitchFamily="34" charset="0"/>
                <a:cs typeface="Arial" pitchFamily="34" charset="0"/>
              </a:rPr>
              <a:t> (o indirecta).</a:t>
            </a:r>
          </a:p>
          <a:p>
            <a:pPr algn="just">
              <a:buNone/>
            </a:pPr>
            <a:endParaRPr lang="es-MX" sz="2000" dirty="0">
              <a:latin typeface="Arial" pitchFamily="34" charset="0"/>
              <a:cs typeface="Arial" pitchFamily="34" charset="0"/>
            </a:endParaRPr>
          </a:p>
        </p:txBody>
      </p:sp>
      <p:pic>
        <p:nvPicPr>
          <p:cNvPr id="289796" name="Picture 4" descr="http://www.anatomiahumana.ucv.cl/morfo1/foto1/7.jpg"/>
          <p:cNvPicPr>
            <a:picLocks noChangeAspect="1" noChangeArrowheads="1"/>
          </p:cNvPicPr>
          <p:nvPr/>
        </p:nvPicPr>
        <p:blipFill>
          <a:blip r:embed="rId3" cstate="print"/>
          <a:srcRect/>
          <a:stretch>
            <a:fillRect/>
          </a:stretch>
        </p:blipFill>
        <p:spPr bwMode="auto">
          <a:xfrm>
            <a:off x="4786314" y="1500174"/>
            <a:ext cx="3500462" cy="3214710"/>
          </a:xfrm>
          <a:prstGeom prst="rect">
            <a:avLst/>
          </a:prstGeom>
          <a:noFill/>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2988" y="0"/>
            <a:ext cx="7643812" cy="692150"/>
          </a:xfrm>
        </p:spPr>
        <p:txBody>
          <a:bodyPr>
            <a:normAutofit fontScale="90000"/>
          </a:bodyPr>
          <a:lstStyle/>
          <a:p>
            <a:pPr fontAlgn="auto">
              <a:spcAft>
                <a:spcPts val="0"/>
              </a:spcAft>
              <a:defRPr/>
            </a:pPr>
            <a:r>
              <a:rPr lang="es-CL" b="1" dirty="0" smtClean="0">
                <a:solidFill>
                  <a:schemeClr val="tx2">
                    <a:satMod val="200000"/>
                  </a:schemeClr>
                </a:solidFill>
              </a:rPr>
              <a:t>	VOMER</a:t>
            </a:r>
            <a:r>
              <a:rPr lang="es-MX" dirty="0" smtClean="0">
                <a:solidFill>
                  <a:schemeClr val="tx2">
                    <a:satMod val="200000"/>
                  </a:schemeClr>
                </a:solidFill>
              </a:rPr>
              <a:t/>
            </a:r>
            <a:br>
              <a:rPr lang="es-MX" dirty="0" smtClean="0">
                <a:solidFill>
                  <a:schemeClr val="tx2">
                    <a:satMod val="200000"/>
                  </a:schemeClr>
                </a:solidFill>
              </a:rPr>
            </a:br>
            <a:r>
              <a:rPr lang="es-CL" b="1" dirty="0" smtClean="0">
                <a:solidFill>
                  <a:schemeClr val="tx2">
                    <a:satMod val="200000"/>
                  </a:schemeClr>
                </a:solidFill>
              </a:rPr>
              <a:t> </a:t>
            </a:r>
            <a:r>
              <a:rPr lang="es-MX" dirty="0" smtClean="0">
                <a:solidFill>
                  <a:schemeClr val="tx2">
                    <a:satMod val="200000"/>
                  </a:schemeClr>
                </a:solidFill>
              </a:rPr>
              <a:t/>
            </a:r>
            <a:br>
              <a:rPr lang="es-MX" dirty="0" smtClean="0">
                <a:solidFill>
                  <a:schemeClr val="tx2">
                    <a:satMod val="200000"/>
                  </a:schemeClr>
                </a:solidFill>
              </a:rPr>
            </a:br>
            <a:endParaRPr lang="es-MX" dirty="0">
              <a:solidFill>
                <a:schemeClr val="tx2">
                  <a:satMod val="200000"/>
                </a:schemeClr>
              </a:solidFill>
            </a:endParaRPr>
          </a:p>
        </p:txBody>
      </p:sp>
      <p:sp>
        <p:nvSpPr>
          <p:cNvPr id="54275" name="2 Marcador de contenido"/>
          <p:cNvSpPr>
            <a:spLocks noGrp="1"/>
          </p:cNvSpPr>
          <p:nvPr>
            <p:ph idx="1"/>
          </p:nvPr>
        </p:nvSpPr>
        <p:spPr>
          <a:xfrm>
            <a:off x="0" y="476250"/>
            <a:ext cx="9324975" cy="6381750"/>
          </a:xfrm>
        </p:spPr>
        <p:txBody>
          <a:bodyPr/>
          <a:lstStyle/>
          <a:p>
            <a:r>
              <a:rPr lang="es-CL" sz="3200" b="1" smtClean="0"/>
              <a:t>VII</a:t>
            </a:r>
            <a:r>
              <a:rPr lang="es-CL" sz="3200" smtClean="0"/>
              <a:t>	Constituye la parte posterior del tabique de las fosas nasales.</a:t>
            </a:r>
            <a:endParaRPr lang="es-MX" sz="3200" smtClean="0"/>
          </a:p>
          <a:p>
            <a:r>
              <a:rPr lang="es-CL" sz="3200" smtClean="0"/>
              <a:t> </a:t>
            </a:r>
            <a:endParaRPr lang="es-MX" sz="3200" smtClean="0"/>
          </a:p>
          <a:p>
            <a:pPr lvl="1"/>
            <a:r>
              <a:rPr lang="es-CL" sz="2800" b="1" smtClean="0"/>
              <a:t>CARAS:</a:t>
            </a:r>
            <a:r>
              <a:rPr lang="es-CL" sz="2800" smtClean="0"/>
              <a:t> están cubiertas por la membrana pituitaria. Presentan algunos surcos en los cuales se alojan varios nervios. Uno de ellos se dirige oblicuamente de arriba abajo y de atrás a delante, y en él se aloja el nervio </a:t>
            </a:r>
            <a:r>
              <a:rPr lang="es-CL" sz="2800" b="1" smtClean="0"/>
              <a:t>esfenopalatino interno</a:t>
            </a:r>
            <a:r>
              <a:rPr lang="es-CL" sz="2800" smtClean="0"/>
              <a:t>.</a:t>
            </a:r>
            <a:endParaRPr lang="es-MX" sz="2800" smtClean="0"/>
          </a:p>
          <a:p>
            <a:pPr lvl="1"/>
            <a:endParaRPr lang="es-MX" smtClean="0"/>
          </a:p>
        </p:txBody>
      </p:sp>
      <p:pic>
        <p:nvPicPr>
          <p:cNvPr id="54276" name="3 Imagen" descr="vomer0.jpg"/>
          <p:cNvPicPr>
            <a:picLocks noChangeAspect="1"/>
          </p:cNvPicPr>
          <p:nvPr/>
        </p:nvPicPr>
        <p:blipFill>
          <a:blip r:embed="rId2" cstate="print"/>
          <a:srcRect/>
          <a:stretch>
            <a:fillRect/>
          </a:stretch>
        </p:blipFill>
        <p:spPr bwMode="auto">
          <a:xfrm>
            <a:off x="6372225" y="3829050"/>
            <a:ext cx="2771775" cy="3028950"/>
          </a:xfrm>
          <a:prstGeom prst="rect">
            <a:avLst/>
          </a:prstGeom>
          <a:noFill/>
          <a:ln w="9525">
            <a:noFill/>
            <a:miter lim="800000"/>
            <a:headEnd/>
            <a:tailEnd/>
          </a:ln>
        </p:spPr>
      </p:pic>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idx="1"/>
          </p:nvPr>
        </p:nvSpPr>
        <p:spPr>
          <a:xfrm>
            <a:off x="0" y="188913"/>
            <a:ext cx="9144000" cy="6083300"/>
          </a:xfrm>
        </p:spPr>
        <p:txBody>
          <a:bodyPr/>
          <a:lstStyle/>
          <a:p>
            <a:pPr marL="411163" lvl="1" indent="-342900">
              <a:spcBef>
                <a:spcPts val="700"/>
              </a:spcBef>
              <a:buClr>
                <a:schemeClr val="tx2"/>
              </a:buClr>
              <a:buSzPct val="95000"/>
              <a:buFont typeface="Wingdings" pitchFamily="2" charset="2"/>
              <a:buChar char=""/>
            </a:pPr>
            <a:r>
              <a:rPr lang="es-CL" sz="2800" b="1" smtClean="0"/>
              <a:t>BORDE POSTERIOR: </a:t>
            </a:r>
            <a:r>
              <a:rPr lang="es-CL" sz="2800" smtClean="0"/>
              <a:t>delgado, cortante, pero no articular; separa los orificios posteriores de las fosas nasales.</a:t>
            </a:r>
            <a:endParaRPr lang="es-MX" sz="2800" smtClean="0"/>
          </a:p>
          <a:p>
            <a:endParaRPr lang="es-MX" smtClean="0"/>
          </a:p>
        </p:txBody>
      </p:sp>
      <p:pic>
        <p:nvPicPr>
          <p:cNvPr id="55299" name="3 Imagen" descr="vomer1.jpg"/>
          <p:cNvPicPr>
            <a:picLocks noChangeAspect="1"/>
          </p:cNvPicPr>
          <p:nvPr/>
        </p:nvPicPr>
        <p:blipFill>
          <a:blip r:embed="rId2" cstate="print"/>
          <a:srcRect/>
          <a:stretch>
            <a:fillRect/>
          </a:stretch>
        </p:blipFill>
        <p:spPr bwMode="auto">
          <a:xfrm>
            <a:off x="2700338" y="1268413"/>
            <a:ext cx="6254750" cy="5329237"/>
          </a:xfrm>
          <a:prstGeom prst="rect">
            <a:avLst/>
          </a:prstGeom>
          <a:noFill/>
          <a:ln w="9525">
            <a:noFill/>
            <a:miter lim="800000"/>
            <a:headEnd/>
            <a:tailEnd/>
          </a:ln>
        </p:spPr>
      </p:pic>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2 Marcador de contenido"/>
          <p:cNvSpPr>
            <a:spLocks noGrp="1"/>
          </p:cNvSpPr>
          <p:nvPr>
            <p:ph idx="1"/>
          </p:nvPr>
        </p:nvSpPr>
        <p:spPr>
          <a:xfrm>
            <a:off x="0" y="0"/>
            <a:ext cx="8686800" cy="6356350"/>
          </a:xfrm>
        </p:spPr>
        <p:txBody>
          <a:bodyPr/>
          <a:lstStyle/>
          <a:p>
            <a:pPr lvl="1"/>
            <a:r>
              <a:rPr lang="es-CL" sz="2800" b="1" smtClean="0"/>
              <a:t>BORDE INFERIOR:</a:t>
            </a:r>
            <a:r>
              <a:rPr lang="es-CL" sz="2800" smtClean="0"/>
              <a:t> rugoso, penetra en la ranura que dejan ente sí, al unirse en la línea media, las dos porciones horizontales del palatino y las apófisis palatinas del maxilar superior.</a:t>
            </a:r>
            <a:endParaRPr lang="es-MX" sz="2800" smtClean="0"/>
          </a:p>
          <a:p>
            <a:pPr lvl="1"/>
            <a:r>
              <a:rPr lang="es-CL" sz="2800" b="1" smtClean="0"/>
              <a:t>BORDE ANTERIOR: </a:t>
            </a:r>
            <a:r>
              <a:rPr lang="es-CL" sz="2800" smtClean="0"/>
              <a:t>se articula por arriba con la lámina perpendicular del etmoides y se une por abajo con el cartílago del tabique.</a:t>
            </a:r>
            <a:endParaRPr lang="es-MX" sz="2800" smtClean="0"/>
          </a:p>
          <a:p>
            <a:pPr lvl="1"/>
            <a:endParaRPr lang="es-MX" smtClean="0"/>
          </a:p>
        </p:txBody>
      </p:sp>
      <p:pic>
        <p:nvPicPr>
          <p:cNvPr id="56323" name="3 Imagen" descr="vomer2.jpg"/>
          <p:cNvPicPr>
            <a:picLocks noChangeAspect="1"/>
          </p:cNvPicPr>
          <p:nvPr/>
        </p:nvPicPr>
        <p:blipFill>
          <a:blip r:embed="rId2" cstate="print"/>
          <a:srcRect/>
          <a:stretch>
            <a:fillRect/>
          </a:stretch>
        </p:blipFill>
        <p:spPr bwMode="auto">
          <a:xfrm>
            <a:off x="3348038" y="3213100"/>
            <a:ext cx="5427662" cy="3644900"/>
          </a:xfrm>
          <a:prstGeom prst="rect">
            <a:avLst/>
          </a:prstGeom>
          <a:noFill/>
          <a:ln w="9525">
            <a:noFill/>
            <a:miter lim="800000"/>
            <a:headEnd/>
            <a:tailEnd/>
          </a:ln>
        </p:spPr>
      </p:pic>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2 Marcador de contenido"/>
          <p:cNvSpPr>
            <a:spLocks noGrp="1"/>
          </p:cNvSpPr>
          <p:nvPr>
            <p:ph idx="1"/>
          </p:nvPr>
        </p:nvSpPr>
        <p:spPr>
          <a:xfrm>
            <a:off x="0" y="0"/>
            <a:ext cx="9144000" cy="6356350"/>
          </a:xfrm>
        </p:spPr>
        <p:txBody>
          <a:bodyPr/>
          <a:lstStyle/>
          <a:p>
            <a:pPr lvl="1"/>
            <a:r>
              <a:rPr lang="es-CL" sz="2800" b="1" smtClean="0"/>
              <a:t>BORDE SUPERIOR: </a:t>
            </a:r>
            <a:r>
              <a:rPr lang="es-CL" sz="2800" smtClean="0"/>
              <a:t>aplicada sobre la cresta de la cara inferior del cuerpo del esfenoides, presenta dos bordes inclinados hacia afuera, constituyen las </a:t>
            </a:r>
            <a:r>
              <a:rPr lang="es-CL" sz="2800" b="1" smtClean="0"/>
              <a:t>alas del vómer</a:t>
            </a:r>
            <a:r>
              <a:rPr lang="es-CL" sz="2800" smtClean="0"/>
              <a:t>. Articulándose con el cuerpo del esfenoides, el borde superior del vómer deja un conducto medio y anterosuperior, </a:t>
            </a:r>
            <a:r>
              <a:rPr lang="es-CL" sz="2800" b="1" smtClean="0"/>
              <a:t>conducto esfenovomeriano</a:t>
            </a:r>
            <a:r>
              <a:rPr lang="es-CL" sz="2800" smtClean="0"/>
              <a:t>, por el cual pasa una rama arterial destinada al cuerpo del esfenoides y al cartílago del tabique.</a:t>
            </a:r>
            <a:endParaRPr lang="es-MX" sz="2800" smtClean="0"/>
          </a:p>
          <a:p>
            <a:r>
              <a:rPr lang="es-CL" sz="3200" b="1" smtClean="0"/>
              <a:t/>
            </a:r>
            <a:br>
              <a:rPr lang="es-CL" sz="3200" b="1" smtClean="0"/>
            </a:br>
            <a:endParaRPr lang="es-MX" smtClean="0"/>
          </a:p>
        </p:txBody>
      </p:sp>
      <p:pic>
        <p:nvPicPr>
          <p:cNvPr id="57347" name="3 Imagen" descr="vomer4.jpg"/>
          <p:cNvPicPr>
            <a:picLocks noChangeAspect="1"/>
          </p:cNvPicPr>
          <p:nvPr/>
        </p:nvPicPr>
        <p:blipFill>
          <a:blip r:embed="rId2" cstate="print"/>
          <a:srcRect/>
          <a:stretch>
            <a:fillRect/>
          </a:stretch>
        </p:blipFill>
        <p:spPr bwMode="auto">
          <a:xfrm>
            <a:off x="5940425" y="3644900"/>
            <a:ext cx="2143125" cy="2143125"/>
          </a:xfrm>
          <a:prstGeom prst="rect">
            <a:avLst/>
          </a:prstGeom>
          <a:noFill/>
          <a:ln w="9525">
            <a:noFill/>
            <a:miter lim="800000"/>
            <a:headEnd/>
            <a:tailEnd/>
          </a:ln>
        </p:spPr>
      </p:pic>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0"/>
            <a:ext cx="7859712" cy="908050"/>
          </a:xfrm>
        </p:spPr>
        <p:txBody>
          <a:bodyPr>
            <a:normAutofit fontScale="90000"/>
          </a:bodyPr>
          <a:lstStyle/>
          <a:p>
            <a:pPr fontAlgn="auto">
              <a:spcAft>
                <a:spcPts val="0"/>
              </a:spcAft>
              <a:defRPr/>
            </a:pPr>
            <a:r>
              <a:rPr lang="es-CL" b="1" dirty="0" smtClean="0">
                <a:solidFill>
                  <a:schemeClr val="tx2">
                    <a:satMod val="200000"/>
                  </a:schemeClr>
                </a:solidFill>
              </a:rPr>
              <a:t>MAXILAR INFERIOR.</a:t>
            </a:r>
            <a:r>
              <a:rPr lang="es-MX" dirty="0" smtClean="0">
                <a:solidFill>
                  <a:schemeClr val="tx2">
                    <a:satMod val="200000"/>
                  </a:schemeClr>
                </a:solidFill>
              </a:rPr>
              <a:t/>
            </a:r>
            <a:br>
              <a:rPr lang="es-MX" dirty="0" smtClean="0">
                <a:solidFill>
                  <a:schemeClr val="tx2">
                    <a:satMod val="200000"/>
                  </a:schemeClr>
                </a:solidFill>
              </a:rPr>
            </a:br>
            <a:r>
              <a:rPr lang="es-CL" b="1" dirty="0" smtClean="0">
                <a:solidFill>
                  <a:schemeClr val="tx2">
                    <a:satMod val="200000"/>
                  </a:schemeClr>
                </a:solidFill>
              </a:rPr>
              <a:t> </a:t>
            </a:r>
            <a:r>
              <a:rPr lang="es-MX" sz="4400" dirty="0" smtClean="0">
                <a:solidFill>
                  <a:schemeClr val="tx2">
                    <a:satMod val="200000"/>
                  </a:schemeClr>
                </a:solidFill>
              </a:rPr>
              <a:t/>
            </a:r>
            <a:br>
              <a:rPr lang="es-MX" sz="4400" dirty="0" smtClean="0">
                <a:solidFill>
                  <a:schemeClr val="tx2">
                    <a:satMod val="200000"/>
                  </a:schemeClr>
                </a:solidFill>
              </a:rPr>
            </a:br>
            <a:endParaRPr lang="es-MX" dirty="0">
              <a:solidFill>
                <a:schemeClr val="tx2">
                  <a:satMod val="200000"/>
                </a:schemeClr>
              </a:solidFill>
            </a:endParaRPr>
          </a:p>
        </p:txBody>
      </p:sp>
      <p:sp>
        <p:nvSpPr>
          <p:cNvPr id="58371" name="2 Marcador de contenido"/>
          <p:cNvSpPr>
            <a:spLocks noGrp="1"/>
          </p:cNvSpPr>
          <p:nvPr>
            <p:ph idx="1"/>
          </p:nvPr>
        </p:nvSpPr>
        <p:spPr>
          <a:xfrm>
            <a:off x="0" y="836613"/>
            <a:ext cx="9144000" cy="6021387"/>
          </a:xfrm>
        </p:spPr>
        <p:txBody>
          <a:bodyPr/>
          <a:lstStyle/>
          <a:p>
            <a:pPr lvl="1"/>
            <a:r>
              <a:rPr lang="es-CL" sz="2800" b="1" smtClean="0"/>
              <a:t>CUERPO DEL MAXILAR</a:t>
            </a:r>
            <a:endParaRPr lang="es-MX" sz="3200" smtClean="0"/>
          </a:p>
          <a:p>
            <a:pPr lvl="2"/>
            <a:r>
              <a:rPr lang="es-CL" b="1" smtClean="0"/>
              <a:t>CARA ANTERIOR:</a:t>
            </a:r>
            <a:r>
              <a:rPr lang="es-CL" smtClean="0"/>
              <a:t> </a:t>
            </a:r>
            <a:endParaRPr lang="es-MX" sz="2800" smtClean="0"/>
          </a:p>
          <a:p>
            <a:pPr lvl="3"/>
            <a:r>
              <a:rPr lang="es-CL" sz="2400" b="1" smtClean="0"/>
              <a:t>Sínfisis mentoniana: </a:t>
            </a:r>
            <a:r>
              <a:rPr lang="es-CL" sz="2400" smtClean="0"/>
              <a:t>línea vertical en la parte media, indicio de la soldadura de las dos mitades del hueso.</a:t>
            </a:r>
            <a:endParaRPr lang="es-MX" sz="2800" smtClean="0"/>
          </a:p>
          <a:p>
            <a:endParaRPr lang="es-MX" smtClean="0"/>
          </a:p>
          <a:p>
            <a:endParaRPr lang="es-MX" smtClean="0"/>
          </a:p>
        </p:txBody>
      </p:sp>
      <p:pic>
        <p:nvPicPr>
          <p:cNvPr id="58372" name="3 Imagen" descr="vomer3.bmp"/>
          <p:cNvPicPr>
            <a:picLocks noChangeAspect="1"/>
          </p:cNvPicPr>
          <p:nvPr/>
        </p:nvPicPr>
        <p:blipFill>
          <a:blip r:embed="rId2" cstate="print"/>
          <a:srcRect/>
          <a:stretch>
            <a:fillRect/>
          </a:stretch>
        </p:blipFill>
        <p:spPr bwMode="auto">
          <a:xfrm>
            <a:off x="525463" y="2565400"/>
            <a:ext cx="8618537" cy="4292600"/>
          </a:xfrm>
          <a:prstGeom prst="rect">
            <a:avLst/>
          </a:prstGeom>
          <a:noFill/>
          <a:ln w="9525">
            <a:noFill/>
            <a:miter lim="800000"/>
            <a:headEnd/>
            <a:tailEnd/>
          </a:ln>
        </p:spPr>
      </p:pic>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2 Marcador de contenido"/>
          <p:cNvSpPr>
            <a:spLocks noGrp="1"/>
          </p:cNvSpPr>
          <p:nvPr>
            <p:ph idx="1"/>
          </p:nvPr>
        </p:nvSpPr>
        <p:spPr>
          <a:xfrm>
            <a:off x="0" y="0"/>
            <a:ext cx="9144000" cy="6356350"/>
          </a:xfrm>
        </p:spPr>
        <p:txBody>
          <a:bodyPr/>
          <a:lstStyle/>
          <a:p>
            <a:pPr lvl="3"/>
            <a:r>
              <a:rPr lang="es-CL" sz="2400" b="1" smtClean="0"/>
              <a:t>Eminencia mentoniana: </a:t>
            </a:r>
            <a:r>
              <a:rPr lang="es-CL" sz="2400" smtClean="0"/>
              <a:t>la sínfisis mentoniana termina por abajo en esta eminencia piramidal.</a:t>
            </a:r>
            <a:endParaRPr lang="es-MX" sz="2800" smtClean="0"/>
          </a:p>
          <a:p>
            <a:pPr lvl="3"/>
            <a:r>
              <a:rPr lang="es-CL" sz="2400" b="1" smtClean="0"/>
              <a:t>Línea oblicua externa del maxilar:</a:t>
            </a:r>
            <a:r>
              <a:rPr lang="es-CL" sz="2400" smtClean="0"/>
              <a:t> a cada lado de la eminencia mentoniana, va a terminar en el borde anterior de la rama, prestando inserción a los </a:t>
            </a:r>
            <a:r>
              <a:rPr lang="es-CL" sz="2400" b="1" smtClean="0"/>
              <a:t>músculos triangular de los labios, cuadrante de la barba y cutáneo</a:t>
            </a:r>
            <a:r>
              <a:rPr lang="es-CL" sz="2400" smtClean="0"/>
              <a:t>.</a:t>
            </a:r>
            <a:endParaRPr lang="es-MX" sz="2800" smtClean="0"/>
          </a:p>
          <a:p>
            <a:pPr lvl="3"/>
            <a:r>
              <a:rPr lang="es-CL" sz="2400" b="1" smtClean="0"/>
              <a:t>Agujero mentoniano:</a:t>
            </a:r>
            <a:r>
              <a:rPr lang="es-CL" sz="2400" smtClean="0"/>
              <a:t> por encima de la línea oblicua y a nivel del segundo premolar; pasan el </a:t>
            </a:r>
            <a:r>
              <a:rPr lang="es-CL" sz="2400" b="1" smtClean="0"/>
              <a:t>nervio y los vasos mentonianos</a:t>
            </a:r>
            <a:r>
              <a:rPr lang="es-CL" sz="2400" smtClean="0"/>
              <a:t>.</a:t>
            </a:r>
            <a:endParaRPr lang="es-MX" sz="2800" smtClean="0"/>
          </a:p>
          <a:p>
            <a:r>
              <a:rPr lang="es-CL" sz="3200" b="1" smtClean="0"/>
              <a:t> </a:t>
            </a:r>
            <a:endParaRPr lang="es-MX" sz="3600" smtClean="0"/>
          </a:p>
          <a:p>
            <a:endParaRPr lang="es-MX" smtClean="0"/>
          </a:p>
          <a:p>
            <a:endParaRPr lang="es-MX" smtClean="0"/>
          </a:p>
        </p:txBody>
      </p:sp>
      <p:pic>
        <p:nvPicPr>
          <p:cNvPr id="59395" name="3 Imagen" descr="maxilar inf2.jpg"/>
          <p:cNvPicPr>
            <a:picLocks noChangeAspect="1"/>
          </p:cNvPicPr>
          <p:nvPr/>
        </p:nvPicPr>
        <p:blipFill>
          <a:blip r:embed="rId2" cstate="print"/>
          <a:srcRect/>
          <a:stretch>
            <a:fillRect/>
          </a:stretch>
        </p:blipFill>
        <p:spPr bwMode="auto">
          <a:xfrm>
            <a:off x="3492500" y="3141663"/>
            <a:ext cx="4645025" cy="3716337"/>
          </a:xfrm>
          <a:prstGeom prst="rect">
            <a:avLst/>
          </a:prstGeom>
          <a:noFill/>
          <a:ln w="9525">
            <a:noFill/>
            <a:miter lim="800000"/>
            <a:headEnd/>
            <a:tailEnd/>
          </a:ln>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2 Marcador de contenido"/>
          <p:cNvSpPr>
            <a:spLocks noGrp="1"/>
          </p:cNvSpPr>
          <p:nvPr>
            <p:ph idx="1"/>
          </p:nvPr>
        </p:nvSpPr>
        <p:spPr>
          <a:xfrm>
            <a:off x="0" y="0"/>
            <a:ext cx="8686800" cy="6356350"/>
          </a:xfrm>
        </p:spPr>
        <p:txBody>
          <a:bodyPr/>
          <a:lstStyle/>
          <a:p>
            <a:pPr lvl="2"/>
            <a:r>
              <a:rPr lang="es-CL" b="1" smtClean="0"/>
              <a:t>CARA POSTERIOR:</a:t>
            </a:r>
            <a:r>
              <a:rPr lang="es-CL" smtClean="0"/>
              <a:t> </a:t>
            </a:r>
            <a:endParaRPr lang="es-MX" sz="2800" smtClean="0"/>
          </a:p>
          <a:p>
            <a:pPr lvl="3"/>
            <a:r>
              <a:rPr lang="es-CL" sz="2400" b="1" smtClean="0"/>
              <a:t>Apófisis geni: </a:t>
            </a:r>
            <a:r>
              <a:rPr lang="es-CL" sz="2400" smtClean="0"/>
              <a:t>cuatro pequeñas eminencias, dispuestas dos a dos y presentan inserción, las dos superiores, a los </a:t>
            </a:r>
            <a:r>
              <a:rPr lang="es-CL" sz="2400" b="1" smtClean="0"/>
              <a:t>músculos genioglosos</a:t>
            </a:r>
            <a:r>
              <a:rPr lang="es-CL" sz="2400" smtClean="0"/>
              <a:t>, y las dos inferiores, a los </a:t>
            </a:r>
            <a:r>
              <a:rPr lang="es-CL" sz="2400" b="1" smtClean="0"/>
              <a:t>músculos genihioideos</a:t>
            </a:r>
            <a:r>
              <a:rPr lang="es-CL" sz="2400" smtClean="0"/>
              <a:t>.</a:t>
            </a:r>
            <a:endParaRPr lang="es-MX" sz="2800" smtClean="0"/>
          </a:p>
          <a:p>
            <a:pPr lvl="3"/>
            <a:r>
              <a:rPr lang="es-CL" sz="2400" b="1" smtClean="0"/>
              <a:t>Línea oblicua interna o milohioidea:</a:t>
            </a:r>
            <a:r>
              <a:rPr lang="es-CL" sz="2400" smtClean="0"/>
              <a:t> va a confundirse por detrás con el borde anterior de la rama; presta inserción al </a:t>
            </a:r>
            <a:r>
              <a:rPr lang="es-CL" sz="2400" b="1" smtClean="0"/>
              <a:t>músculo milohioideo</a:t>
            </a:r>
            <a:r>
              <a:rPr lang="es-CL" sz="2400" smtClean="0"/>
              <a:t>.</a:t>
            </a:r>
            <a:endParaRPr lang="es-MX" sz="2800" smtClean="0"/>
          </a:p>
          <a:p>
            <a:endParaRPr lang="es-MX" smtClean="0"/>
          </a:p>
        </p:txBody>
      </p:sp>
      <p:pic>
        <p:nvPicPr>
          <p:cNvPr id="60419" name="3 Imagen" descr="maxilar inf3.jpg"/>
          <p:cNvPicPr>
            <a:picLocks noChangeAspect="1"/>
          </p:cNvPicPr>
          <p:nvPr/>
        </p:nvPicPr>
        <p:blipFill>
          <a:blip r:embed="rId2" cstate="print"/>
          <a:srcRect/>
          <a:stretch>
            <a:fillRect/>
          </a:stretch>
        </p:blipFill>
        <p:spPr bwMode="auto">
          <a:xfrm>
            <a:off x="5003800" y="3184525"/>
            <a:ext cx="4140200" cy="3673475"/>
          </a:xfrm>
          <a:prstGeom prst="rect">
            <a:avLst/>
          </a:prstGeom>
          <a:noFill/>
          <a:ln w="9525">
            <a:noFill/>
            <a:miter lim="800000"/>
            <a:headEnd/>
            <a:tailEnd/>
          </a:ln>
        </p:spPr>
      </p:pic>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2 Marcador de contenido"/>
          <p:cNvSpPr>
            <a:spLocks noGrp="1"/>
          </p:cNvSpPr>
          <p:nvPr>
            <p:ph idx="1"/>
          </p:nvPr>
        </p:nvSpPr>
        <p:spPr>
          <a:xfrm>
            <a:off x="0" y="0"/>
            <a:ext cx="9144000" cy="6356350"/>
          </a:xfrm>
        </p:spPr>
        <p:txBody>
          <a:bodyPr/>
          <a:lstStyle/>
          <a:p>
            <a:pPr lvl="3"/>
            <a:r>
              <a:rPr lang="es-CL" sz="2400" b="1" smtClean="0"/>
              <a:t>Fosita sublingual:</a:t>
            </a:r>
            <a:r>
              <a:rPr lang="es-CL" sz="2400" smtClean="0"/>
              <a:t> a cada lado de la apófisis geni, destinada a prestar alojamiento a la </a:t>
            </a:r>
            <a:r>
              <a:rPr lang="es-CL" sz="2400" b="1" smtClean="0"/>
              <a:t>glándula sublingual</a:t>
            </a:r>
            <a:r>
              <a:rPr lang="es-CL" sz="2400" smtClean="0"/>
              <a:t>.</a:t>
            </a:r>
            <a:endParaRPr lang="es-MX" sz="2800" smtClean="0"/>
          </a:p>
          <a:p>
            <a:pPr lvl="3"/>
            <a:r>
              <a:rPr lang="es-CL" sz="2400" b="1" smtClean="0"/>
              <a:t>Fosita submaxilar:</a:t>
            </a:r>
            <a:r>
              <a:rPr lang="es-CL" sz="2400" smtClean="0"/>
              <a:t> por debajo de la anterior, a nivel de las dos o tres últimas muelas, aloja en parte la glándula del mismo nombre.</a:t>
            </a:r>
            <a:endParaRPr lang="es-MX" sz="2800" smtClean="0"/>
          </a:p>
          <a:p>
            <a:endParaRPr lang="es-MX" smtClean="0"/>
          </a:p>
        </p:txBody>
      </p:sp>
      <p:pic>
        <p:nvPicPr>
          <p:cNvPr id="61443" name="3 Imagen" descr="maxilar inf3.jpg"/>
          <p:cNvPicPr>
            <a:picLocks noChangeAspect="1"/>
          </p:cNvPicPr>
          <p:nvPr/>
        </p:nvPicPr>
        <p:blipFill>
          <a:blip r:embed="rId2" cstate="print"/>
          <a:srcRect/>
          <a:stretch>
            <a:fillRect/>
          </a:stretch>
        </p:blipFill>
        <p:spPr bwMode="auto">
          <a:xfrm>
            <a:off x="395288" y="2192338"/>
            <a:ext cx="5256212" cy="4665662"/>
          </a:xfrm>
          <a:prstGeom prst="rect">
            <a:avLst/>
          </a:prstGeom>
          <a:noFill/>
          <a:ln w="9525">
            <a:noFill/>
            <a:miter lim="800000"/>
            <a:headEnd/>
            <a:tailEnd/>
          </a:ln>
        </p:spPr>
      </p:pic>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2 Marcador de contenido"/>
          <p:cNvSpPr>
            <a:spLocks noGrp="1"/>
          </p:cNvSpPr>
          <p:nvPr>
            <p:ph idx="1"/>
          </p:nvPr>
        </p:nvSpPr>
        <p:spPr>
          <a:xfrm>
            <a:off x="0" y="333375"/>
            <a:ext cx="8686800" cy="6022975"/>
          </a:xfrm>
        </p:spPr>
        <p:txBody>
          <a:bodyPr/>
          <a:lstStyle/>
          <a:p>
            <a:pPr lvl="2"/>
            <a:r>
              <a:rPr lang="es-CL" b="1" smtClean="0"/>
              <a:t>BORDE SUPERIOR (o alveolar):</a:t>
            </a:r>
            <a:r>
              <a:rPr lang="es-CL" smtClean="0"/>
              <a:t> aquí se encuentran distintas cavidades, en las que se alojan las raíces de las piezas dentarias: los </a:t>
            </a:r>
            <a:r>
              <a:rPr lang="es-CL" b="1" smtClean="0"/>
              <a:t>alvéolos dentarios</a:t>
            </a:r>
            <a:r>
              <a:rPr lang="es-CL" smtClean="0"/>
              <a:t>, análogos a los del maxilar superior.</a:t>
            </a:r>
            <a:endParaRPr lang="es-MX" sz="2800" smtClean="0"/>
          </a:p>
          <a:p>
            <a:pPr lvl="2"/>
            <a:r>
              <a:rPr lang="es-CL" b="1" smtClean="0"/>
              <a:t>BORDE INFERIOR:</a:t>
            </a:r>
            <a:r>
              <a:rPr lang="es-CL" smtClean="0"/>
              <a:t> presenta a cada lado de la sínfisis, una depresión oval, llamada </a:t>
            </a:r>
            <a:r>
              <a:rPr lang="es-CL" b="1" smtClean="0"/>
              <a:t>fosita digástrica</a:t>
            </a:r>
            <a:r>
              <a:rPr lang="es-CL" smtClean="0"/>
              <a:t>, en la cual se inserta el </a:t>
            </a:r>
            <a:r>
              <a:rPr lang="es-CL" b="1" smtClean="0"/>
              <a:t>vientre anterior del músculo digástrico</a:t>
            </a:r>
            <a:r>
              <a:rPr lang="es-CL" smtClean="0"/>
              <a:t>. A veces se encuentra, cerca de su extremo posterior, un </a:t>
            </a:r>
            <a:r>
              <a:rPr lang="es-CL" b="1" smtClean="0"/>
              <a:t>canal facial</a:t>
            </a:r>
            <a:r>
              <a:rPr lang="es-CL" smtClean="0"/>
              <a:t> del maxilar, producido por el paso de la arteria facial en el momento que abandona la región del cuello para entrar en la cara.</a:t>
            </a:r>
            <a:endParaRPr lang="es-MX" sz="2800" smtClean="0"/>
          </a:p>
          <a:p>
            <a:endParaRPr lang="es-MX" smtClean="0"/>
          </a:p>
        </p:txBody>
      </p:sp>
      <p:pic>
        <p:nvPicPr>
          <p:cNvPr id="62467" name="3 Imagen" descr="max inf1.jpg"/>
          <p:cNvPicPr>
            <a:picLocks noChangeAspect="1"/>
          </p:cNvPicPr>
          <p:nvPr/>
        </p:nvPicPr>
        <p:blipFill>
          <a:blip r:embed="rId2" cstate="print"/>
          <a:srcRect/>
          <a:stretch>
            <a:fillRect/>
          </a:stretch>
        </p:blipFill>
        <p:spPr bwMode="auto">
          <a:xfrm>
            <a:off x="3492500" y="4365625"/>
            <a:ext cx="4805363" cy="2492375"/>
          </a:xfrm>
          <a:prstGeom prst="rect">
            <a:avLst/>
          </a:prstGeom>
          <a:noFill/>
          <a:ln w="9525">
            <a:noFill/>
            <a:miter lim="800000"/>
            <a:headEnd/>
            <a:tailEnd/>
          </a:ln>
        </p:spPr>
      </p:pic>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2 Marcador de contenido"/>
          <p:cNvSpPr>
            <a:spLocks noGrp="1"/>
          </p:cNvSpPr>
          <p:nvPr>
            <p:ph idx="1"/>
          </p:nvPr>
        </p:nvSpPr>
        <p:spPr>
          <a:xfrm>
            <a:off x="0" y="260350"/>
            <a:ext cx="9144000" cy="6597650"/>
          </a:xfrm>
        </p:spPr>
        <p:txBody>
          <a:bodyPr/>
          <a:lstStyle/>
          <a:p>
            <a:pPr lvl="1"/>
            <a:r>
              <a:rPr lang="es-CL" sz="2800" b="1" smtClean="0"/>
              <a:t>RAMAS.</a:t>
            </a:r>
            <a:endParaRPr lang="es-MX" sz="3200" smtClean="0"/>
          </a:p>
          <a:p>
            <a:pPr lvl="2"/>
            <a:r>
              <a:rPr lang="es-CL" b="1" smtClean="0"/>
              <a:t>CARA EXTERNA: </a:t>
            </a:r>
            <a:r>
              <a:rPr lang="es-CL" smtClean="0"/>
              <a:t>presenta marcadas líneas rugosas destinadas a la inserción inferior del </a:t>
            </a:r>
            <a:r>
              <a:rPr lang="es-CL" b="1" smtClean="0"/>
              <a:t>músculo masetero</a:t>
            </a:r>
            <a:r>
              <a:rPr lang="es-CL" smtClean="0"/>
              <a:t>.</a:t>
            </a:r>
            <a:endParaRPr lang="es-MX" sz="2800" smtClean="0"/>
          </a:p>
          <a:p>
            <a:pPr lvl="2"/>
            <a:r>
              <a:rPr lang="es-CL" b="1" smtClean="0"/>
              <a:t>CARA INTERNA:</a:t>
            </a:r>
            <a:r>
              <a:rPr lang="es-CL" smtClean="0"/>
              <a:t> </a:t>
            </a:r>
            <a:endParaRPr lang="es-MX" sz="2800" smtClean="0"/>
          </a:p>
          <a:p>
            <a:pPr lvl="3"/>
            <a:r>
              <a:rPr lang="es-CL" sz="2400" b="1" smtClean="0"/>
              <a:t>Orificio superior del conducto dentario:</a:t>
            </a:r>
            <a:r>
              <a:rPr lang="es-CL" sz="2400" smtClean="0"/>
              <a:t> en el centro, por el cual pasan los </a:t>
            </a:r>
            <a:r>
              <a:rPr lang="es-CL" sz="2400" b="1" smtClean="0"/>
              <a:t>nervios y vasos dentarios inferiores</a:t>
            </a:r>
            <a:r>
              <a:rPr lang="es-CL" sz="2400" smtClean="0"/>
              <a:t>. </a:t>
            </a:r>
            <a:endParaRPr lang="es-MX" sz="2800" smtClean="0"/>
          </a:p>
          <a:p>
            <a:pPr lvl="3"/>
            <a:r>
              <a:rPr lang="es-CL" sz="2400" b="1" smtClean="0"/>
              <a:t>Espina de Spix:</a:t>
            </a:r>
            <a:r>
              <a:rPr lang="es-CL" sz="2400" smtClean="0"/>
              <a:t> por debajo y delante del orificio, donde se inserta el </a:t>
            </a:r>
            <a:r>
              <a:rPr lang="es-CL" sz="2400" b="1" smtClean="0"/>
              <a:t>ligamento esfenomaxilar</a:t>
            </a:r>
            <a:r>
              <a:rPr lang="es-CL" sz="2400" smtClean="0"/>
              <a:t>.</a:t>
            </a:r>
            <a:endParaRPr lang="es-MX" sz="2800" smtClean="0"/>
          </a:p>
          <a:p>
            <a:pPr lvl="3"/>
            <a:r>
              <a:rPr lang="es-CL" sz="2400" b="1" smtClean="0"/>
              <a:t>Canal milohioideo:</a:t>
            </a:r>
            <a:r>
              <a:rPr lang="es-CL" sz="2400" smtClean="0"/>
              <a:t> nace en la parte inferior y posterior del orificio; es recorrido por el </a:t>
            </a:r>
            <a:r>
              <a:rPr lang="es-CL" sz="2400" b="1" smtClean="0"/>
              <a:t>nervio y los vasos milohioideo</a:t>
            </a:r>
            <a:r>
              <a:rPr lang="es-CL" sz="2400" smtClean="0"/>
              <a:t>.</a:t>
            </a:r>
            <a:endParaRPr lang="es-MX" sz="2800" smtClean="0"/>
          </a:p>
          <a:p>
            <a:endParaRPr lang="es-MX" smtClean="0"/>
          </a:p>
          <a:p>
            <a:endParaRPr lang="es-MX" smtClean="0"/>
          </a:p>
          <a:p>
            <a:endParaRPr lang="es-MX" smtClean="0"/>
          </a:p>
          <a:p>
            <a:endParaRPr lang="es-MX"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5572164" cy="785818"/>
          </a:xfrm>
        </p:spPr>
        <p:txBody>
          <a:bodyPr>
            <a:noAutofit/>
          </a:bodyPr>
          <a:lstStyle/>
          <a:p>
            <a:r>
              <a:rPr lang="es-MX" sz="2400" dirty="0" smtClean="0">
                <a:solidFill>
                  <a:schemeClr val="accent1">
                    <a:lumMod val="75000"/>
                  </a:schemeClr>
                </a:solidFill>
                <a:latin typeface="Arial" pitchFamily="34" charset="0"/>
                <a:cs typeface="Arial" pitchFamily="34" charset="0"/>
                <a:hlinkClick r:id="rId3" tooltip="Osificación intramembranosa"/>
              </a:rPr>
              <a:t>Osificación intramembranosa</a:t>
            </a: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600200"/>
            <a:ext cx="7972452" cy="1471610"/>
          </a:xfrm>
        </p:spPr>
        <p:txBody>
          <a:bodyPr>
            <a:normAutofit/>
          </a:bodyPr>
          <a:lstStyle/>
          <a:p>
            <a:pPr algn="just"/>
            <a:r>
              <a:rPr lang="es-MX" sz="2000" dirty="0" smtClean="0">
                <a:latin typeface="Arial" pitchFamily="34" charset="0"/>
                <a:cs typeface="Arial" pitchFamily="34" charset="0"/>
              </a:rPr>
              <a:t>Tiene lugar directamente en el </a:t>
            </a:r>
            <a:r>
              <a:rPr lang="es-MX" sz="2000" u="sng" dirty="0" smtClean="0">
                <a:latin typeface="Arial" pitchFamily="34" charset="0"/>
                <a:cs typeface="Arial" pitchFamily="34" charset="0"/>
                <a:hlinkClick r:id="rId4" tooltip="Tejido conectivo"/>
              </a:rPr>
              <a:t>tejido conectivo</a:t>
            </a:r>
            <a:r>
              <a:rPr lang="es-MX" sz="2000" dirty="0" smtClean="0">
                <a:latin typeface="Arial" pitchFamily="34" charset="0"/>
                <a:cs typeface="Arial" pitchFamily="34" charset="0"/>
              </a:rPr>
              <a:t>. Por este proceso se forman los huesos planos de la bóveda del </a:t>
            </a:r>
            <a:r>
              <a:rPr lang="es-MX" sz="2000" u="sng" dirty="0" smtClean="0">
                <a:latin typeface="Arial" pitchFamily="34" charset="0"/>
                <a:cs typeface="Arial" pitchFamily="34" charset="0"/>
                <a:hlinkClick r:id="rId5" tooltip="Cráneo"/>
              </a:rPr>
              <a:t>cráneo</a:t>
            </a:r>
            <a:r>
              <a:rPr lang="es-MX" sz="2000" dirty="0" smtClean="0">
                <a:latin typeface="Arial" pitchFamily="34" charset="0"/>
                <a:cs typeface="Arial" pitchFamily="34" charset="0"/>
              </a:rPr>
              <a:t>: </a:t>
            </a:r>
            <a:r>
              <a:rPr lang="es-MX" sz="2000" u="sng" dirty="0" smtClean="0">
                <a:latin typeface="Arial" pitchFamily="34" charset="0"/>
                <a:cs typeface="Arial" pitchFamily="34" charset="0"/>
                <a:hlinkClick r:id="rId6" tooltip="Hueso frontal"/>
              </a:rPr>
              <a:t>hueso frontal</a:t>
            </a:r>
            <a:r>
              <a:rPr lang="es-MX" sz="2000" dirty="0" smtClean="0">
                <a:latin typeface="Arial" pitchFamily="34" charset="0"/>
                <a:cs typeface="Arial" pitchFamily="34" charset="0"/>
              </a:rPr>
              <a:t>, </a:t>
            </a:r>
            <a:r>
              <a:rPr lang="es-MX" sz="2000" u="sng" dirty="0" smtClean="0">
                <a:latin typeface="Arial" pitchFamily="34" charset="0"/>
                <a:cs typeface="Arial" pitchFamily="34" charset="0"/>
                <a:hlinkClick r:id="rId7" tooltip="Hueso occipital"/>
              </a:rPr>
              <a:t>hueso occipital</a:t>
            </a:r>
            <a:r>
              <a:rPr lang="es-MX" sz="2000" dirty="0" smtClean="0">
                <a:latin typeface="Arial" pitchFamily="34" charset="0"/>
                <a:cs typeface="Arial" pitchFamily="34" charset="0"/>
              </a:rPr>
              <a:t>, </a:t>
            </a:r>
            <a:r>
              <a:rPr lang="es-MX" sz="2000" u="sng" dirty="0" smtClean="0">
                <a:latin typeface="Arial" pitchFamily="34" charset="0"/>
                <a:cs typeface="Arial" pitchFamily="34" charset="0"/>
                <a:hlinkClick r:id="rId8" tooltip="Hueso parietal"/>
              </a:rPr>
              <a:t>hueso parietal</a:t>
            </a:r>
            <a:r>
              <a:rPr lang="es-MX" sz="2000" dirty="0" smtClean="0">
                <a:latin typeface="Arial" pitchFamily="34" charset="0"/>
                <a:cs typeface="Arial" pitchFamily="34" charset="0"/>
              </a:rPr>
              <a:t> y </a:t>
            </a:r>
            <a:r>
              <a:rPr lang="es-MX" sz="2000" u="sng" dirty="0" smtClean="0">
                <a:latin typeface="Arial" pitchFamily="34" charset="0"/>
                <a:cs typeface="Arial" pitchFamily="34" charset="0"/>
                <a:hlinkClick r:id="rId9" tooltip="Hueso temporal"/>
              </a:rPr>
              <a:t>hueso temporal</a:t>
            </a:r>
            <a:r>
              <a:rPr lang="es-MX" sz="2000" dirty="0" smtClean="0">
                <a:latin typeface="Arial" pitchFamily="34" charset="0"/>
                <a:cs typeface="Arial" pitchFamily="34" charset="0"/>
              </a:rPr>
              <a:t>. </a:t>
            </a:r>
            <a:endParaRPr lang="es-MX" sz="2000" dirty="0">
              <a:latin typeface="Arial" pitchFamily="34" charset="0"/>
              <a:cs typeface="Arial" pitchFamily="34" charset="0"/>
            </a:endParaRPr>
          </a:p>
        </p:txBody>
      </p:sp>
      <p:pic>
        <p:nvPicPr>
          <p:cNvPr id="287745" name="Picture 1"/>
          <p:cNvPicPr>
            <a:picLocks noChangeAspect="1" noChangeArrowheads="1"/>
          </p:cNvPicPr>
          <p:nvPr/>
        </p:nvPicPr>
        <p:blipFill>
          <a:blip r:embed="rId10" cstate="print"/>
          <a:srcRect/>
          <a:stretch>
            <a:fillRect/>
          </a:stretch>
        </p:blipFill>
        <p:spPr bwMode="auto">
          <a:xfrm>
            <a:off x="2071670" y="3143248"/>
            <a:ext cx="4214842"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2 Marcador de contenido"/>
          <p:cNvSpPr>
            <a:spLocks noGrp="1"/>
          </p:cNvSpPr>
          <p:nvPr>
            <p:ph idx="1"/>
          </p:nvPr>
        </p:nvSpPr>
        <p:spPr>
          <a:xfrm>
            <a:off x="0" y="260350"/>
            <a:ext cx="9144000" cy="6597650"/>
          </a:xfrm>
        </p:spPr>
        <p:txBody>
          <a:bodyPr/>
          <a:lstStyle/>
          <a:p>
            <a:r>
              <a:rPr lang="es-CL" sz="3200" smtClean="0"/>
              <a:t>Esta cara se encuentra, por detrás del canal milohioideo, sembrado de rugosidades para la inserción inferior del </a:t>
            </a:r>
            <a:r>
              <a:rPr lang="es-CL" sz="3200" b="1" smtClean="0"/>
              <a:t>músculo pterigoideo interno</a:t>
            </a:r>
            <a:r>
              <a:rPr lang="es-CL" sz="3200" smtClean="0"/>
              <a:t>.</a:t>
            </a:r>
            <a:endParaRPr lang="es-MX" sz="3600" smtClean="0"/>
          </a:p>
          <a:p>
            <a:pPr lvl="2"/>
            <a:r>
              <a:rPr lang="es-CL" b="1" smtClean="0"/>
              <a:t>BORDE ANTERIOR: </a:t>
            </a:r>
            <a:r>
              <a:rPr lang="es-CL" smtClean="0"/>
              <a:t>representa un canal cuyos dos bordes se continúan con las líneas oblicuas.</a:t>
            </a:r>
            <a:endParaRPr lang="es-MX" sz="2800" smtClean="0"/>
          </a:p>
          <a:p>
            <a:pPr lvl="2"/>
            <a:r>
              <a:rPr lang="es-CL" b="1" smtClean="0"/>
              <a:t>BORDE POSTERIOR:</a:t>
            </a:r>
            <a:r>
              <a:rPr lang="es-CL" smtClean="0"/>
              <a:t> está en relación con la parótida, por lo que también se llama borde parotídeo.</a:t>
            </a:r>
            <a:endParaRPr lang="es-MX" sz="2800" smtClean="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2 Marcador de contenido"/>
          <p:cNvSpPr>
            <a:spLocks noGrp="1"/>
          </p:cNvSpPr>
          <p:nvPr>
            <p:ph idx="1"/>
          </p:nvPr>
        </p:nvSpPr>
        <p:spPr>
          <a:xfrm>
            <a:off x="0" y="188913"/>
            <a:ext cx="9144000" cy="6669087"/>
          </a:xfrm>
        </p:spPr>
        <p:txBody>
          <a:bodyPr/>
          <a:lstStyle/>
          <a:p>
            <a:pPr lvl="2"/>
            <a:r>
              <a:rPr lang="es-CL" b="1" smtClean="0"/>
              <a:t>BORDE SUPERIOR: </a:t>
            </a:r>
            <a:endParaRPr lang="es-MX" sz="2800" smtClean="0"/>
          </a:p>
          <a:p>
            <a:pPr lvl="3"/>
            <a:r>
              <a:rPr lang="es-CL" sz="2400" b="1" smtClean="0"/>
              <a:t>Cóndilo del maxilar inferior:</a:t>
            </a:r>
            <a:r>
              <a:rPr lang="es-CL" sz="2400" smtClean="0"/>
              <a:t> eminencia elipsoide, en la parte posterior del borde; articula con la cavidad glenoidea y el cóndilo del temporal. Está unido a la rama por medio del </a:t>
            </a:r>
            <a:r>
              <a:rPr lang="es-CL" sz="2400" b="1" smtClean="0"/>
              <a:t>cuello del cóndilo</a:t>
            </a:r>
            <a:r>
              <a:rPr lang="es-CL" sz="2400" smtClean="0"/>
              <a:t>. En la parte anterointerna presenta una fosita, destinada a la inserción del </a:t>
            </a:r>
            <a:r>
              <a:rPr lang="es-CL" sz="2400" b="1" smtClean="0"/>
              <a:t>pterigoideo externo.</a:t>
            </a:r>
            <a:endParaRPr lang="es-MX" sz="2800" smtClean="0"/>
          </a:p>
        </p:txBody>
      </p:sp>
      <p:pic>
        <p:nvPicPr>
          <p:cNvPr id="65539" name="3 Imagen" descr="max inf1.jpg"/>
          <p:cNvPicPr>
            <a:picLocks noChangeAspect="1"/>
          </p:cNvPicPr>
          <p:nvPr/>
        </p:nvPicPr>
        <p:blipFill>
          <a:blip r:embed="rId2" cstate="print"/>
          <a:srcRect/>
          <a:stretch>
            <a:fillRect/>
          </a:stretch>
        </p:blipFill>
        <p:spPr bwMode="auto">
          <a:xfrm>
            <a:off x="1476375" y="2708275"/>
            <a:ext cx="7216775" cy="3744913"/>
          </a:xfrm>
          <a:prstGeom prst="rect">
            <a:avLst/>
          </a:prstGeom>
          <a:noFill/>
          <a:ln w="9525">
            <a:noFill/>
            <a:miter lim="800000"/>
            <a:headEnd/>
            <a:tailEnd/>
          </a:ln>
        </p:spPr>
      </p:pic>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2 Marcador de contenido"/>
          <p:cNvSpPr>
            <a:spLocks noGrp="1"/>
          </p:cNvSpPr>
          <p:nvPr>
            <p:ph idx="1"/>
          </p:nvPr>
        </p:nvSpPr>
        <p:spPr>
          <a:xfrm>
            <a:off x="0" y="404813"/>
            <a:ext cx="9144000" cy="5951537"/>
          </a:xfrm>
        </p:spPr>
        <p:txBody>
          <a:bodyPr/>
          <a:lstStyle/>
          <a:p>
            <a:pPr lvl="3"/>
            <a:r>
              <a:rPr lang="es-CL" sz="2400" b="1" smtClean="0"/>
              <a:t>Apófisis coronoides:</a:t>
            </a:r>
            <a:r>
              <a:rPr lang="es-CL" sz="2400" smtClean="0"/>
              <a:t> presta inserción al </a:t>
            </a:r>
            <a:r>
              <a:rPr lang="es-CL" sz="2400" b="1" smtClean="0"/>
              <a:t>músculo temporal</a:t>
            </a:r>
            <a:r>
              <a:rPr lang="es-CL" sz="2400" smtClean="0"/>
              <a:t>.</a:t>
            </a:r>
            <a:endParaRPr lang="es-MX" sz="2800" smtClean="0"/>
          </a:p>
          <a:p>
            <a:pPr lvl="3"/>
            <a:r>
              <a:rPr lang="es-CL" sz="2400" b="1" smtClean="0"/>
              <a:t>Escotadura sigmoidea o semilunar</a:t>
            </a:r>
            <a:r>
              <a:rPr lang="es-CL" sz="2400" smtClean="0"/>
              <a:t>: tiene forma de media luna. Establece una amplia comunicación entre la región masetérica, situada en la cara externa de la rama del maxilar, y la fosa cigomática, colocada al otro lado de esta rama. Por esta escotadura pasan los </a:t>
            </a:r>
            <a:r>
              <a:rPr lang="es-CL" sz="2400" b="1" smtClean="0"/>
              <a:t>nervios y vasos masetéricos</a:t>
            </a:r>
            <a:r>
              <a:rPr lang="es-CL" sz="2400" smtClean="0"/>
              <a:t>.</a:t>
            </a:r>
            <a:endParaRPr lang="es-MX" sz="2800" smtClean="0"/>
          </a:p>
          <a:p>
            <a:endParaRPr lang="es-MX" smtClean="0"/>
          </a:p>
          <a:p>
            <a:endParaRPr lang="es-MX" smtClean="0"/>
          </a:p>
          <a:p>
            <a:endParaRPr lang="es-MX" smtClean="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2 Marcador de contenido"/>
          <p:cNvSpPr>
            <a:spLocks noGrp="1"/>
          </p:cNvSpPr>
          <p:nvPr>
            <p:ph idx="1"/>
          </p:nvPr>
        </p:nvSpPr>
        <p:spPr>
          <a:xfrm>
            <a:off x="0" y="333375"/>
            <a:ext cx="8686800" cy="6022975"/>
          </a:xfrm>
        </p:spPr>
        <p:txBody>
          <a:bodyPr/>
          <a:lstStyle/>
          <a:p>
            <a:pPr marL="411163" lvl="2" indent="-342900">
              <a:spcBef>
                <a:spcPts val="700"/>
              </a:spcBef>
              <a:buClr>
                <a:schemeClr val="tx2"/>
              </a:buClr>
              <a:buSzPct val="95000"/>
              <a:buFont typeface="Wingdings" pitchFamily="2" charset="2"/>
              <a:buChar char=""/>
            </a:pPr>
            <a:r>
              <a:rPr lang="es-CL" b="1" smtClean="0"/>
              <a:t>BORDE INFERIOR:</a:t>
            </a:r>
            <a:r>
              <a:rPr lang="es-CL" smtClean="0"/>
              <a:t> el punto saliente en donde se encuentra, hacia atrás, con el borde posterior, constituye el </a:t>
            </a:r>
            <a:r>
              <a:rPr lang="es-CL" b="1" smtClean="0"/>
              <a:t>ángulo del maxilar inferior</a:t>
            </a:r>
            <a:r>
              <a:rPr lang="es-CL" smtClean="0"/>
              <a:t> o </a:t>
            </a:r>
            <a:r>
              <a:rPr lang="es-CL" b="1" smtClean="0"/>
              <a:t>ángulo de la mandíbula</a:t>
            </a:r>
            <a:r>
              <a:rPr lang="es-CL" smtClean="0"/>
              <a:t>, importantísimo punto de referencia para la mayor *parte de las medidas antropológicas.</a:t>
            </a:r>
            <a:endParaRPr lang="es-MX" smtClean="0"/>
          </a:p>
          <a:p>
            <a:endParaRPr lang="es-MX" smtClean="0"/>
          </a:p>
        </p:txBody>
      </p:sp>
      <p:pic>
        <p:nvPicPr>
          <p:cNvPr id="61442" name="Picture 2" descr="http://www.zonagratuita.com/enciclopedia/biologia/sistema-oseo/a-imagenes/pie.jpg"/>
          <p:cNvPicPr>
            <a:picLocks noChangeAspect="1" noChangeArrowheads="1"/>
          </p:cNvPicPr>
          <p:nvPr/>
        </p:nvPicPr>
        <p:blipFill>
          <a:blip r:embed="rId3" cstate="print"/>
          <a:srcRect/>
          <a:stretch>
            <a:fillRect/>
          </a:stretch>
        </p:blipFill>
        <p:spPr bwMode="auto">
          <a:xfrm>
            <a:off x="785786" y="4000504"/>
            <a:ext cx="3571900" cy="2214578"/>
          </a:xfrm>
          <a:prstGeom prst="rect">
            <a:avLst/>
          </a:prstGeom>
          <a:noFill/>
        </p:spPr>
      </p:pic>
      <p:pic>
        <p:nvPicPr>
          <p:cNvPr id="61444" name="Picture 4" descr="http://www.zonagratuita.com/enciclopedia/biologia/sistema-oseo/a-imagenes/hombro.jpg"/>
          <p:cNvPicPr>
            <a:picLocks noChangeAspect="1" noChangeArrowheads="1"/>
          </p:cNvPicPr>
          <p:nvPr/>
        </p:nvPicPr>
        <p:blipFill>
          <a:blip r:embed="rId4" cstate="print"/>
          <a:srcRect/>
          <a:stretch>
            <a:fillRect/>
          </a:stretch>
        </p:blipFill>
        <p:spPr bwMode="auto">
          <a:xfrm>
            <a:off x="1214414" y="1857363"/>
            <a:ext cx="1714512" cy="2097659"/>
          </a:xfrm>
          <a:prstGeom prst="rect">
            <a:avLst/>
          </a:prstGeom>
          <a:noFill/>
        </p:spPr>
      </p:pic>
      <p:pic>
        <p:nvPicPr>
          <p:cNvPr id="61448" name="Picture 8" descr="http://www.zonagratuita.com/enciclopedia/biologia/sistema-oseo/a-imagenes/mano.jpg"/>
          <p:cNvPicPr>
            <a:picLocks noChangeAspect="1" noChangeArrowheads="1"/>
          </p:cNvPicPr>
          <p:nvPr/>
        </p:nvPicPr>
        <p:blipFill>
          <a:blip r:embed="rId5" cstate="print"/>
          <a:srcRect/>
          <a:stretch>
            <a:fillRect/>
          </a:stretch>
        </p:blipFill>
        <p:spPr bwMode="auto">
          <a:xfrm>
            <a:off x="5214942" y="2071678"/>
            <a:ext cx="2651112" cy="3972881"/>
          </a:xfrm>
          <a:prstGeom prst="rect">
            <a:avLst/>
          </a:prstGeom>
          <a:noFill/>
        </p:spPr>
      </p:pic>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2258" name="Picture 2" descr="dfghrdt"/>
          <p:cNvPicPr>
            <a:picLocks noChangeAspect="1" noChangeArrowheads="1"/>
          </p:cNvPicPr>
          <p:nvPr/>
        </p:nvPicPr>
        <p:blipFill>
          <a:blip r:embed="rId3" cstate="print"/>
          <a:srcRect/>
          <a:stretch>
            <a:fillRect/>
          </a:stretch>
        </p:blipFill>
        <p:spPr bwMode="auto">
          <a:xfrm>
            <a:off x="357158" y="357166"/>
            <a:ext cx="1733550" cy="3810000"/>
          </a:xfrm>
          <a:prstGeom prst="rect">
            <a:avLst/>
          </a:prstGeom>
          <a:noFill/>
        </p:spPr>
      </p:pic>
      <p:pic>
        <p:nvPicPr>
          <p:cNvPr id="352260" name="Picture 4" descr="dfsf"/>
          <p:cNvPicPr>
            <a:picLocks noChangeAspect="1" noChangeArrowheads="1"/>
          </p:cNvPicPr>
          <p:nvPr/>
        </p:nvPicPr>
        <p:blipFill>
          <a:blip r:embed="rId4" cstate="print"/>
          <a:srcRect/>
          <a:stretch>
            <a:fillRect/>
          </a:stretch>
        </p:blipFill>
        <p:spPr bwMode="auto">
          <a:xfrm>
            <a:off x="1857356" y="428604"/>
            <a:ext cx="3810000" cy="3048001"/>
          </a:xfrm>
          <a:prstGeom prst="rect">
            <a:avLst/>
          </a:prstGeom>
          <a:noFill/>
        </p:spPr>
      </p:pic>
      <p:pic>
        <p:nvPicPr>
          <p:cNvPr id="352262" name="Picture 6" descr="zsdfsd"/>
          <p:cNvPicPr>
            <a:picLocks noChangeAspect="1" noChangeArrowheads="1"/>
          </p:cNvPicPr>
          <p:nvPr/>
        </p:nvPicPr>
        <p:blipFill>
          <a:blip r:embed="rId5" cstate="print"/>
          <a:srcRect/>
          <a:stretch>
            <a:fillRect/>
          </a:stretch>
        </p:blipFill>
        <p:spPr bwMode="auto">
          <a:xfrm>
            <a:off x="642910" y="4000504"/>
            <a:ext cx="2714644" cy="2090726"/>
          </a:xfrm>
          <a:prstGeom prst="rect">
            <a:avLst/>
          </a:prstGeom>
          <a:noFill/>
        </p:spPr>
      </p:pic>
      <p:pic>
        <p:nvPicPr>
          <p:cNvPr id="352264" name="Picture 8" descr="awr3qr"/>
          <p:cNvPicPr>
            <a:picLocks noChangeAspect="1" noChangeArrowheads="1"/>
          </p:cNvPicPr>
          <p:nvPr/>
        </p:nvPicPr>
        <p:blipFill>
          <a:blip r:embed="rId6" cstate="print"/>
          <a:srcRect/>
          <a:stretch>
            <a:fillRect/>
          </a:stretch>
        </p:blipFill>
        <p:spPr bwMode="auto">
          <a:xfrm>
            <a:off x="5929322" y="142852"/>
            <a:ext cx="2500330" cy="3024172"/>
          </a:xfrm>
          <a:prstGeom prst="rect">
            <a:avLst/>
          </a:prstGeom>
          <a:noFill/>
        </p:spPr>
      </p:pic>
      <p:pic>
        <p:nvPicPr>
          <p:cNvPr id="352266" name="Picture 10" descr="g drgr"/>
          <p:cNvPicPr>
            <a:picLocks noChangeAspect="1" noChangeArrowheads="1"/>
          </p:cNvPicPr>
          <p:nvPr/>
        </p:nvPicPr>
        <p:blipFill>
          <a:blip r:embed="rId7" cstate="print"/>
          <a:srcRect/>
          <a:stretch>
            <a:fillRect/>
          </a:stretch>
        </p:blipFill>
        <p:spPr bwMode="auto">
          <a:xfrm>
            <a:off x="4714876" y="3733799"/>
            <a:ext cx="2896175" cy="2624159"/>
          </a:xfrm>
          <a:prstGeom prst="rect">
            <a:avLst/>
          </a:prstGeom>
          <a:noFill/>
        </p:spPr>
      </p:pic>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306" name="Picture 2" descr="sefeaf"/>
          <p:cNvPicPr>
            <a:picLocks noChangeAspect="1" noChangeArrowheads="1"/>
          </p:cNvPicPr>
          <p:nvPr/>
        </p:nvPicPr>
        <p:blipFill>
          <a:blip r:embed="rId3" cstate="print"/>
          <a:srcRect/>
          <a:stretch>
            <a:fillRect/>
          </a:stretch>
        </p:blipFill>
        <p:spPr bwMode="auto">
          <a:xfrm>
            <a:off x="214282" y="357166"/>
            <a:ext cx="5286375" cy="2628900"/>
          </a:xfrm>
          <a:prstGeom prst="rect">
            <a:avLst/>
          </a:prstGeom>
          <a:noFill/>
        </p:spPr>
      </p:pic>
      <p:pic>
        <p:nvPicPr>
          <p:cNvPr id="354308" name="Picture 4" descr="efef"/>
          <p:cNvPicPr>
            <a:picLocks noChangeAspect="1" noChangeArrowheads="1"/>
          </p:cNvPicPr>
          <p:nvPr/>
        </p:nvPicPr>
        <p:blipFill>
          <a:blip r:embed="rId4" cstate="print"/>
          <a:srcRect/>
          <a:stretch>
            <a:fillRect/>
          </a:stretch>
        </p:blipFill>
        <p:spPr bwMode="auto">
          <a:xfrm>
            <a:off x="6215074" y="214290"/>
            <a:ext cx="2286016" cy="4610100"/>
          </a:xfrm>
          <a:prstGeom prst="rect">
            <a:avLst/>
          </a:prstGeom>
          <a:noFill/>
        </p:spPr>
      </p:pic>
      <p:pic>
        <p:nvPicPr>
          <p:cNvPr id="354310" name="Picture 6" descr="ergsegseg"/>
          <p:cNvPicPr>
            <a:picLocks noChangeAspect="1" noChangeArrowheads="1"/>
          </p:cNvPicPr>
          <p:nvPr/>
        </p:nvPicPr>
        <p:blipFill>
          <a:blip r:embed="rId5" cstate="print"/>
          <a:srcRect/>
          <a:stretch>
            <a:fillRect/>
          </a:stretch>
        </p:blipFill>
        <p:spPr bwMode="auto">
          <a:xfrm>
            <a:off x="428596" y="3500438"/>
            <a:ext cx="2571768" cy="3184094"/>
          </a:xfrm>
          <a:prstGeom prst="rect">
            <a:avLst/>
          </a:prstGeom>
          <a:noFill/>
        </p:spPr>
      </p:pic>
      <p:pic>
        <p:nvPicPr>
          <p:cNvPr id="354312" name="Picture 8" descr="zcsdc"/>
          <p:cNvPicPr>
            <a:picLocks noChangeAspect="1" noChangeArrowheads="1"/>
          </p:cNvPicPr>
          <p:nvPr/>
        </p:nvPicPr>
        <p:blipFill>
          <a:blip r:embed="rId6" cstate="print"/>
          <a:srcRect/>
          <a:stretch>
            <a:fillRect/>
          </a:stretch>
        </p:blipFill>
        <p:spPr bwMode="auto">
          <a:xfrm>
            <a:off x="2071670" y="141303"/>
            <a:ext cx="3929090" cy="6551639"/>
          </a:xfrm>
          <a:prstGeom prst="rect">
            <a:avLst/>
          </a:prstGeom>
          <a:noFill/>
        </p:spPr>
      </p:pic>
      <p:pic>
        <p:nvPicPr>
          <p:cNvPr id="6" name="Picture 2" descr="http://1.bp.blogspot.com/_v5G44opuPeQ/Ry0RaFCB5pI/AAAAAAAAABI/SN6lJwqAzXk/s320/huesos.gif"/>
          <p:cNvPicPr>
            <a:picLocks noChangeAspect="1" noChangeArrowheads="1"/>
          </p:cNvPicPr>
          <p:nvPr/>
        </p:nvPicPr>
        <p:blipFill>
          <a:blip r:embed="rId7" cstate="print"/>
          <a:srcRect/>
          <a:stretch>
            <a:fillRect/>
          </a:stretch>
        </p:blipFill>
        <p:spPr bwMode="auto">
          <a:xfrm>
            <a:off x="6286512" y="4929198"/>
            <a:ext cx="1428760" cy="1576563"/>
          </a:xfrm>
          <a:prstGeom prst="rect">
            <a:avLst/>
          </a:prstGeom>
          <a:noFill/>
        </p:spPr>
      </p:pic>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0043" name="Picture 75" descr="http://psicopedagogas.iespana.es/HUESOS%20DEL%20CRANEO.jpg"/>
          <p:cNvPicPr>
            <a:picLocks noChangeAspect="1" noChangeArrowheads="1"/>
          </p:cNvPicPr>
          <p:nvPr/>
        </p:nvPicPr>
        <p:blipFill>
          <a:blip r:embed="rId3" cstate="print"/>
          <a:srcRect/>
          <a:stretch>
            <a:fillRect/>
          </a:stretch>
        </p:blipFill>
        <p:spPr bwMode="auto">
          <a:xfrm>
            <a:off x="0" y="0"/>
            <a:ext cx="4314825" cy="3838575"/>
          </a:xfrm>
          <a:prstGeom prst="rect">
            <a:avLst/>
          </a:prstGeom>
          <a:noFill/>
        </p:spPr>
      </p:pic>
      <p:pic>
        <p:nvPicPr>
          <p:cNvPr id="340045" name="Picture 77" descr="[cran5.jpg]"/>
          <p:cNvPicPr>
            <a:picLocks noChangeAspect="1" noChangeArrowheads="1"/>
          </p:cNvPicPr>
          <p:nvPr/>
        </p:nvPicPr>
        <p:blipFill>
          <a:blip r:embed="rId4" cstate="print"/>
          <a:srcRect/>
          <a:stretch>
            <a:fillRect/>
          </a:stretch>
        </p:blipFill>
        <p:spPr bwMode="auto">
          <a:xfrm>
            <a:off x="3214678" y="357166"/>
            <a:ext cx="3643338" cy="2980013"/>
          </a:xfrm>
          <a:prstGeom prst="rect">
            <a:avLst/>
          </a:prstGeom>
          <a:noFill/>
        </p:spPr>
      </p:pic>
      <p:pic>
        <p:nvPicPr>
          <p:cNvPr id="340047" name="Picture 79" descr="[cran4.jpg]"/>
          <p:cNvPicPr>
            <a:picLocks noChangeAspect="1" noChangeArrowheads="1"/>
          </p:cNvPicPr>
          <p:nvPr/>
        </p:nvPicPr>
        <p:blipFill>
          <a:blip r:embed="rId5" cstate="print"/>
          <a:srcRect/>
          <a:stretch>
            <a:fillRect/>
          </a:stretch>
        </p:blipFill>
        <p:spPr bwMode="auto">
          <a:xfrm>
            <a:off x="500034" y="3429000"/>
            <a:ext cx="3222616" cy="3024877"/>
          </a:xfrm>
          <a:prstGeom prst="rect">
            <a:avLst/>
          </a:prstGeom>
          <a:noFill/>
        </p:spPr>
      </p:pic>
      <p:pic>
        <p:nvPicPr>
          <p:cNvPr id="340049" name="Picture 81" descr="[cran3.jpg]"/>
          <p:cNvPicPr>
            <a:picLocks noChangeAspect="1" noChangeArrowheads="1"/>
          </p:cNvPicPr>
          <p:nvPr/>
        </p:nvPicPr>
        <p:blipFill>
          <a:blip r:embed="rId6" cstate="print"/>
          <a:srcRect/>
          <a:stretch>
            <a:fillRect/>
          </a:stretch>
        </p:blipFill>
        <p:spPr bwMode="auto">
          <a:xfrm>
            <a:off x="2714612" y="3214686"/>
            <a:ext cx="2857520" cy="3093509"/>
          </a:xfrm>
          <a:prstGeom prst="rect">
            <a:avLst/>
          </a:prstGeom>
          <a:noFill/>
        </p:spPr>
      </p:pic>
      <p:pic>
        <p:nvPicPr>
          <p:cNvPr id="340051" name="Picture 83" descr="[cran2.jpg]"/>
          <p:cNvPicPr>
            <a:picLocks noChangeAspect="1" noChangeArrowheads="1"/>
          </p:cNvPicPr>
          <p:nvPr/>
        </p:nvPicPr>
        <p:blipFill>
          <a:blip r:embed="rId7" cstate="print"/>
          <a:srcRect/>
          <a:stretch>
            <a:fillRect/>
          </a:stretch>
        </p:blipFill>
        <p:spPr bwMode="auto">
          <a:xfrm>
            <a:off x="5643570" y="2428868"/>
            <a:ext cx="2746147" cy="2616203"/>
          </a:xfrm>
          <a:prstGeom prst="rect">
            <a:avLst/>
          </a:prstGeom>
          <a:noFill/>
        </p:spPr>
      </p:pic>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042" name="Picture 2" descr="http://www.neurocirugia.com/residencia/neuroanatomia/imagenes/parietal.gif"/>
          <p:cNvPicPr>
            <a:picLocks noChangeAspect="1" noChangeArrowheads="1"/>
          </p:cNvPicPr>
          <p:nvPr/>
        </p:nvPicPr>
        <p:blipFill>
          <a:blip r:embed="rId3" cstate="print"/>
          <a:srcRect/>
          <a:stretch>
            <a:fillRect/>
          </a:stretch>
        </p:blipFill>
        <p:spPr bwMode="auto">
          <a:xfrm>
            <a:off x="285720" y="0"/>
            <a:ext cx="4991100" cy="3133726"/>
          </a:xfrm>
          <a:prstGeom prst="rect">
            <a:avLst/>
          </a:prstGeom>
          <a:noFill/>
        </p:spPr>
      </p:pic>
      <p:pic>
        <p:nvPicPr>
          <p:cNvPr id="343044" name="Picture 4" descr="http://www.neurocirugia.com/residencia/neuroanatomia/imagenes/occipital.gif"/>
          <p:cNvPicPr>
            <a:picLocks noChangeAspect="1" noChangeArrowheads="1"/>
          </p:cNvPicPr>
          <p:nvPr/>
        </p:nvPicPr>
        <p:blipFill>
          <a:blip r:embed="rId4" cstate="print"/>
          <a:srcRect/>
          <a:stretch>
            <a:fillRect/>
          </a:stretch>
        </p:blipFill>
        <p:spPr bwMode="auto">
          <a:xfrm>
            <a:off x="-214346" y="2285992"/>
            <a:ext cx="5676900" cy="3371851"/>
          </a:xfrm>
          <a:prstGeom prst="rect">
            <a:avLst/>
          </a:prstGeom>
          <a:noFill/>
        </p:spPr>
      </p:pic>
      <p:pic>
        <p:nvPicPr>
          <p:cNvPr id="343046" name="Picture 6" descr="http://www.neurocirugia.com/residencia/neuroanatomia/imagenes/esfenoides.gif"/>
          <p:cNvPicPr>
            <a:picLocks noChangeAspect="1" noChangeArrowheads="1"/>
          </p:cNvPicPr>
          <p:nvPr/>
        </p:nvPicPr>
        <p:blipFill>
          <a:blip r:embed="rId5" cstate="print"/>
          <a:srcRect/>
          <a:stretch>
            <a:fillRect/>
          </a:stretch>
        </p:blipFill>
        <p:spPr bwMode="auto">
          <a:xfrm>
            <a:off x="5500694" y="428604"/>
            <a:ext cx="2986106" cy="2733676"/>
          </a:xfrm>
          <a:prstGeom prst="rect">
            <a:avLst/>
          </a:prstGeom>
          <a:noFill/>
        </p:spPr>
      </p:pic>
      <p:pic>
        <p:nvPicPr>
          <p:cNvPr id="343048" name="Picture 8" descr="http://www.neurocirugia.com/residencia/neuroanatomia/imagenes/temporal.gif"/>
          <p:cNvPicPr>
            <a:picLocks noChangeAspect="1" noChangeArrowheads="1"/>
          </p:cNvPicPr>
          <p:nvPr/>
        </p:nvPicPr>
        <p:blipFill>
          <a:blip r:embed="rId6" cstate="print"/>
          <a:srcRect/>
          <a:stretch>
            <a:fillRect/>
          </a:stretch>
        </p:blipFill>
        <p:spPr bwMode="auto">
          <a:xfrm>
            <a:off x="4929190" y="3071810"/>
            <a:ext cx="3443272" cy="2638426"/>
          </a:xfrm>
          <a:prstGeom prst="rect">
            <a:avLst/>
          </a:prstGeom>
          <a:noFill/>
        </p:spPr>
      </p:pic>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4066" name="Picture 2" descr="http://www.anatomia.tripod.com/atlas/Ocraneo.jpg"/>
          <p:cNvPicPr>
            <a:picLocks noChangeAspect="1" noChangeArrowheads="1"/>
          </p:cNvPicPr>
          <p:nvPr/>
        </p:nvPicPr>
        <p:blipFill>
          <a:blip r:embed="rId3" cstate="print"/>
          <a:srcRect/>
          <a:stretch>
            <a:fillRect/>
          </a:stretch>
        </p:blipFill>
        <p:spPr bwMode="auto">
          <a:xfrm>
            <a:off x="285720" y="642918"/>
            <a:ext cx="6096000" cy="4200526"/>
          </a:xfrm>
          <a:prstGeom prst="rect">
            <a:avLst/>
          </a:prstGeom>
          <a:noFill/>
        </p:spPr>
      </p:pic>
      <p:pic>
        <p:nvPicPr>
          <p:cNvPr id="3" name="2 Imagen" descr="bordes etmoidaels.bmp"/>
          <p:cNvPicPr>
            <a:picLocks noChangeAspect="1"/>
          </p:cNvPicPr>
          <p:nvPr/>
        </p:nvPicPr>
        <p:blipFill>
          <a:blip r:embed="rId4" cstate="print"/>
          <a:stretch>
            <a:fillRect/>
          </a:stretch>
        </p:blipFill>
        <p:spPr>
          <a:xfrm>
            <a:off x="5857884" y="2500306"/>
            <a:ext cx="2571768" cy="2571768"/>
          </a:xfrm>
          <a:prstGeom prst="rect">
            <a:avLst/>
          </a:prstGeom>
        </p:spPr>
      </p:pic>
      <p:pic>
        <p:nvPicPr>
          <p:cNvPr id="4" name="Picture 5" descr="fosa115"/>
          <p:cNvPicPr>
            <a:picLocks noChangeAspect="1" noChangeArrowheads="1"/>
          </p:cNvPicPr>
          <p:nvPr/>
        </p:nvPicPr>
        <p:blipFill>
          <a:blip r:embed="rId5" cstate="print"/>
          <a:srcRect/>
          <a:stretch>
            <a:fillRect/>
          </a:stretch>
        </p:blipFill>
        <p:spPr bwMode="auto">
          <a:xfrm>
            <a:off x="2143108" y="5000636"/>
            <a:ext cx="1164003" cy="1571636"/>
          </a:xfrm>
          <a:prstGeom prst="rect">
            <a:avLst/>
          </a:prstGeom>
          <a:noFill/>
        </p:spPr>
      </p:pic>
      <p:pic>
        <p:nvPicPr>
          <p:cNvPr id="5" name="Picture 4" descr="http://upload.wikimedia.org/wikipedia/commons/e/e9/Gray153.png"/>
          <p:cNvPicPr>
            <a:picLocks noChangeAspect="1" noChangeArrowheads="1"/>
          </p:cNvPicPr>
          <p:nvPr/>
        </p:nvPicPr>
        <p:blipFill>
          <a:blip r:embed="rId6" cstate="print"/>
          <a:srcRect/>
          <a:stretch>
            <a:fillRect/>
          </a:stretch>
        </p:blipFill>
        <p:spPr bwMode="auto">
          <a:xfrm>
            <a:off x="7072330" y="214290"/>
            <a:ext cx="1428760" cy="161763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100274" y="428604"/>
            <a:ext cx="4686304" cy="796086"/>
          </a:xfrm>
          <a:prstGeom prst="rect">
            <a:avLst/>
          </a:prstGeom>
        </p:spPr>
        <p:txBody>
          <a:bodyP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5400" b="1" i="0" u="none" strike="noStrike" kern="1200" cap="small" spc="0" normalizeH="0" baseline="0" noProof="0" dirty="0" smtClean="0">
                <a:ln>
                  <a:noFill/>
                </a:ln>
                <a:solidFill>
                  <a:schemeClr val="accent4">
                    <a:lumMod val="50000"/>
                  </a:schemeClr>
                </a:solidFill>
                <a:effectLst/>
                <a:uLnTx/>
                <a:uFillTx/>
                <a:latin typeface="Arial" pitchFamily="34" charset="0"/>
                <a:ea typeface="+mj-ea"/>
                <a:cs typeface="Arial" pitchFamily="34" charset="0"/>
              </a:rPr>
              <a:t>Contenido</a:t>
            </a:r>
            <a:br>
              <a:rPr kumimoji="0" lang="es-MX" sz="5400" b="1" i="0" u="none" strike="noStrike" kern="1200" cap="small" spc="0" normalizeH="0" baseline="0" noProof="0" dirty="0" smtClean="0">
                <a:ln>
                  <a:noFill/>
                </a:ln>
                <a:solidFill>
                  <a:schemeClr val="accent4">
                    <a:lumMod val="50000"/>
                  </a:schemeClr>
                </a:solidFill>
                <a:effectLst/>
                <a:uLnTx/>
                <a:uFillTx/>
                <a:latin typeface="Arial" pitchFamily="34" charset="0"/>
                <a:ea typeface="+mj-ea"/>
                <a:cs typeface="Arial" pitchFamily="34" charset="0"/>
              </a:rPr>
            </a:br>
            <a:endParaRPr kumimoji="0" lang="es-MX" sz="3000" b="0" i="0" u="none" strike="noStrike" kern="1200" cap="small" spc="0" normalizeH="0" baseline="0" noProof="0" dirty="0">
              <a:ln>
                <a:noFill/>
              </a:ln>
              <a:solidFill>
                <a:schemeClr val="accent4">
                  <a:lumMod val="50000"/>
                </a:schemeClr>
              </a:solidFill>
              <a:effectLst/>
              <a:uLnTx/>
              <a:uFillTx/>
              <a:latin typeface="Arial" pitchFamily="34" charset="0"/>
              <a:ea typeface="+mj-ea"/>
              <a:cs typeface="Arial" pitchFamily="34" charset="0"/>
            </a:endParaRPr>
          </a:p>
        </p:txBody>
      </p:sp>
      <p:sp>
        <p:nvSpPr>
          <p:cNvPr id="3" name="2 Marcador de contenido"/>
          <p:cNvSpPr txBox="1">
            <a:spLocks/>
          </p:cNvSpPr>
          <p:nvPr/>
        </p:nvSpPr>
        <p:spPr>
          <a:xfrm>
            <a:off x="285720" y="1285860"/>
            <a:ext cx="8858280" cy="4967302"/>
          </a:xfrm>
          <a:prstGeom prst="rect">
            <a:avLst/>
          </a:prstGeom>
        </p:spPr>
        <p:txBody>
          <a:bodyPr>
            <a:normAutofit lnSpcReduction="100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1 Composición</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2 Tipos de tejido óseo</a:t>
            </a: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rPr>
              <a:t> </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2.1 Hueso compacto</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2.2 Hueso esponjoso (reticulado)</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3 Tejido óseo</a:t>
            </a: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rPr>
              <a:t> </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3.1 Células del hueso</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4 Formación del tejido óseo</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5 Funciones</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6 Alteraciones de los huesos</a:t>
            </a: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rPr>
              <a:t> </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6.1 Deformaciones</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6.2 Fracturas</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6.3 Osteogénesis imperfecta</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6.4 Osteoporosis</a:t>
            </a:r>
            <a:endParaRPr kumimoji="0" lang="es-MX" sz="22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2400" b="0" i="0" u="none" strike="noStrike" kern="1200" cap="none" spc="0" normalizeH="0" baseline="0" noProof="0" dirty="0">
              <a:ln>
                <a:noFill/>
              </a:ln>
              <a:solidFill>
                <a:schemeClr val="accent4">
                  <a:lumMod val="50000"/>
                </a:schemeClr>
              </a:solidFill>
              <a:effectLst/>
              <a:uLnTx/>
              <a:uFillTx/>
              <a:latin typeface="Arial" pitchFamily="34" charset="0"/>
              <a:cs typeface="Arial" pitchFamily="34" charset="0"/>
            </a:endParaRPr>
          </a:p>
        </p:txBody>
      </p:sp>
      <p:pic>
        <p:nvPicPr>
          <p:cNvPr id="9" name="Picture 2" descr="Archivo:Skeleton2.jpg">
            <a:hlinkClick r:id="rId4"/>
          </p:cNvPr>
          <p:cNvPicPr>
            <a:picLocks noChangeAspect="1" noChangeArrowheads="1"/>
          </p:cNvPicPr>
          <p:nvPr/>
        </p:nvPicPr>
        <p:blipFill>
          <a:blip r:embed="rId5" cstate="print"/>
          <a:srcRect/>
          <a:stretch>
            <a:fillRect/>
          </a:stretch>
        </p:blipFill>
        <p:spPr bwMode="auto">
          <a:xfrm>
            <a:off x="6072199" y="1142984"/>
            <a:ext cx="1683198" cy="478634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6072230" cy="785818"/>
          </a:xfrm>
        </p:spPr>
        <p:txBody>
          <a:bodyPr>
            <a:normAutofit/>
          </a:bodyPr>
          <a:lstStyle/>
          <a:p>
            <a:r>
              <a:rPr lang="es-MX" sz="2400" dirty="0" smtClean="0">
                <a:latin typeface="Arial" pitchFamily="34" charset="0"/>
                <a:cs typeface="Arial" pitchFamily="34" charset="0"/>
                <a:hlinkClick r:id="rId3" tooltip="Osificación endocondral"/>
              </a:rPr>
              <a:t>Osificación endocondral</a:t>
            </a:r>
            <a:endParaRPr lang="es-MX" sz="2400" dirty="0">
              <a:latin typeface="Arial" pitchFamily="34" charset="0"/>
              <a:cs typeface="Arial" pitchFamily="34" charset="0"/>
            </a:endParaRPr>
          </a:p>
        </p:txBody>
      </p:sp>
      <p:sp>
        <p:nvSpPr>
          <p:cNvPr id="3" name="2 Marcador de contenido"/>
          <p:cNvSpPr>
            <a:spLocks noGrp="1"/>
          </p:cNvSpPr>
          <p:nvPr>
            <p:ph idx="1"/>
          </p:nvPr>
        </p:nvSpPr>
        <p:spPr>
          <a:xfrm>
            <a:off x="571472" y="1571612"/>
            <a:ext cx="7572428" cy="2000264"/>
          </a:xfrm>
        </p:spPr>
        <p:txBody>
          <a:bodyPr>
            <a:normAutofit/>
          </a:bodyPr>
          <a:lstStyle/>
          <a:p>
            <a:pPr algn="just"/>
            <a:r>
              <a:rPr lang="es-MX" sz="2000" dirty="0" smtClean="0">
                <a:latin typeface="Arial" pitchFamily="34" charset="0"/>
                <a:cs typeface="Arial" pitchFamily="34" charset="0"/>
              </a:rPr>
              <a:t>La sustitución de cartílago por hueso se denomina osificación endocondral. Aunque la mayoría de los huesos del cuerpo se forman de esta manera, el proceso se puede apreciar mejor en los huesos más largos</a:t>
            </a:r>
          </a:p>
          <a:p>
            <a:pPr algn="just"/>
            <a:endParaRPr lang="es-MX" sz="2000" dirty="0">
              <a:latin typeface="Arial" pitchFamily="34" charset="0"/>
              <a:cs typeface="Arial" pitchFamily="34" charset="0"/>
            </a:endParaRPr>
          </a:p>
        </p:txBody>
      </p:sp>
      <p:pic>
        <p:nvPicPr>
          <p:cNvPr id="285697" name="Picture 1"/>
          <p:cNvPicPr>
            <a:picLocks noChangeAspect="1" noChangeArrowheads="1"/>
          </p:cNvPicPr>
          <p:nvPr/>
        </p:nvPicPr>
        <p:blipFill>
          <a:blip r:embed="rId4" cstate="print"/>
          <a:srcRect/>
          <a:stretch>
            <a:fillRect/>
          </a:stretch>
        </p:blipFill>
        <p:spPr bwMode="auto">
          <a:xfrm>
            <a:off x="2428860" y="2959556"/>
            <a:ext cx="3500462" cy="32078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0" name="Picture 2" descr="hueso femur"/>
          <p:cNvPicPr>
            <a:picLocks noChangeAspect="1" noChangeArrowheads="1"/>
          </p:cNvPicPr>
          <p:nvPr/>
        </p:nvPicPr>
        <p:blipFill>
          <a:blip r:embed="rId3" cstate="print"/>
          <a:srcRect/>
          <a:stretch>
            <a:fillRect/>
          </a:stretch>
        </p:blipFill>
        <p:spPr bwMode="auto">
          <a:xfrm>
            <a:off x="500034" y="928670"/>
            <a:ext cx="8001056" cy="4643470"/>
          </a:xfrm>
          <a:prstGeom prst="rect">
            <a:avLst/>
          </a:prstGeom>
          <a:noFill/>
        </p:spPr>
      </p:pic>
      <p:sp>
        <p:nvSpPr>
          <p:cNvPr id="3" name="2 Marcador de contenido"/>
          <p:cNvSpPr>
            <a:spLocks noGrp="1"/>
          </p:cNvSpPr>
          <p:nvPr>
            <p:ph idx="1"/>
          </p:nvPr>
        </p:nvSpPr>
        <p:spPr>
          <a:xfrm>
            <a:off x="457200" y="285728"/>
            <a:ext cx="7972452" cy="5572164"/>
          </a:xfrm>
        </p:spPr>
        <p:txBody>
          <a:bodyPr>
            <a:normAutofit fontScale="92500" lnSpcReduction="20000"/>
          </a:bodyPr>
          <a:lstStyle/>
          <a:p>
            <a:pPr lvl="0" algn="just">
              <a:buNone/>
            </a:pPr>
            <a:r>
              <a:rPr lang="es-MX" sz="2600" dirty="0" smtClean="0">
                <a:solidFill>
                  <a:schemeClr val="accent1">
                    <a:lumMod val="75000"/>
                  </a:schemeClr>
                </a:solidFill>
                <a:latin typeface="Arial" pitchFamily="34" charset="0"/>
                <a:cs typeface="Arial" pitchFamily="34" charset="0"/>
              </a:rPr>
              <a:t>FORMACION DE HUESOS</a:t>
            </a:r>
          </a:p>
          <a:p>
            <a:pPr lvl="0" algn="just">
              <a:buNone/>
            </a:pPr>
            <a:endParaRPr lang="es-MX" sz="2000" dirty="0" smtClean="0"/>
          </a:p>
          <a:p>
            <a:pPr lvl="0" algn="just">
              <a:buNone/>
            </a:pPr>
            <a:r>
              <a:rPr lang="es-MX" sz="2200" dirty="0" smtClean="0">
                <a:solidFill>
                  <a:schemeClr val="accent1">
                    <a:lumMod val="75000"/>
                  </a:schemeClr>
                </a:solidFill>
                <a:latin typeface="Arial" pitchFamily="34" charset="0"/>
                <a:cs typeface="Arial" pitchFamily="34" charset="0"/>
              </a:rPr>
              <a:t>1…</a:t>
            </a:r>
            <a:r>
              <a:rPr lang="es-MX" sz="2200" i="1" dirty="0" smtClean="0">
                <a:solidFill>
                  <a:schemeClr val="accent1">
                    <a:lumMod val="75000"/>
                  </a:schemeClr>
                </a:solidFill>
                <a:latin typeface="Arial" pitchFamily="34" charset="0"/>
                <a:cs typeface="Arial" pitchFamily="34" charset="0"/>
              </a:rPr>
              <a:t>Desarrollo del modelo cartilaginoso</a:t>
            </a:r>
            <a:r>
              <a:rPr lang="es-MX" sz="2200" dirty="0" smtClean="0">
                <a:latin typeface="Arial" pitchFamily="34" charset="0"/>
                <a:cs typeface="Arial" pitchFamily="34" charset="0"/>
              </a:rPr>
              <a:t>: En el sitio donde se formará el hueso, las células mesenquimatosas se agrupan según la forma que tendrá el futuro hueso. </a:t>
            </a:r>
          </a:p>
          <a:p>
            <a:pPr lvl="0" algn="just">
              <a:buNone/>
            </a:pPr>
            <a:r>
              <a:rPr lang="es-MX" sz="2200" dirty="0" smtClean="0">
                <a:solidFill>
                  <a:schemeClr val="accent1">
                    <a:lumMod val="75000"/>
                  </a:schemeClr>
                </a:solidFill>
                <a:latin typeface="Arial" pitchFamily="34" charset="0"/>
                <a:cs typeface="Arial" pitchFamily="34" charset="0"/>
              </a:rPr>
              <a:t>2…</a:t>
            </a:r>
            <a:r>
              <a:rPr lang="es-MX" sz="2200" i="1" dirty="0" smtClean="0">
                <a:solidFill>
                  <a:schemeClr val="accent1">
                    <a:lumMod val="75000"/>
                  </a:schemeClr>
                </a:solidFill>
                <a:latin typeface="Arial" pitchFamily="34" charset="0"/>
                <a:cs typeface="Arial" pitchFamily="34" charset="0"/>
              </a:rPr>
              <a:t>Crecimiento del modelo cartilaginoso</a:t>
            </a:r>
            <a:r>
              <a:rPr lang="es-MX" sz="2200" dirty="0" smtClean="0">
                <a:latin typeface="Arial" pitchFamily="34" charset="0"/>
                <a:cs typeface="Arial" pitchFamily="34" charset="0"/>
              </a:rPr>
              <a:t>: Cuando los condroblastos quedan ubicados en las capas profundas de la matriz cartilaginosa, se les llama condrocitos.</a:t>
            </a:r>
          </a:p>
          <a:p>
            <a:pPr lvl="0" algn="just">
              <a:buNone/>
            </a:pPr>
            <a:r>
              <a:rPr lang="es-MX" sz="2200" dirty="0" smtClean="0">
                <a:solidFill>
                  <a:schemeClr val="accent1">
                    <a:lumMod val="75000"/>
                  </a:schemeClr>
                </a:solidFill>
                <a:latin typeface="Arial" pitchFamily="34" charset="0"/>
                <a:cs typeface="Arial" pitchFamily="34" charset="0"/>
              </a:rPr>
              <a:t>3…</a:t>
            </a:r>
            <a:r>
              <a:rPr lang="es-MX" sz="2200" i="1" dirty="0" smtClean="0">
                <a:solidFill>
                  <a:schemeClr val="accent1">
                    <a:lumMod val="75000"/>
                  </a:schemeClr>
                </a:solidFill>
                <a:latin typeface="Arial" pitchFamily="34" charset="0"/>
                <a:cs typeface="Arial" pitchFamily="34" charset="0"/>
              </a:rPr>
              <a:t>Desarrollo del centro de osificación primario</a:t>
            </a:r>
            <a:r>
              <a:rPr lang="es-MX" sz="2200" dirty="0" smtClean="0">
                <a:latin typeface="Arial" pitchFamily="34" charset="0"/>
                <a:cs typeface="Arial" pitchFamily="34" charset="0"/>
              </a:rPr>
              <a:t>: Una arteria nutricia penetra en el pericondrio y en el modelo cartilaginoso en calcificación a través de un agujero nutricio en la región central del modelo cartilaginoso</a:t>
            </a:r>
          </a:p>
          <a:p>
            <a:pPr lvl="0" algn="just">
              <a:buNone/>
            </a:pPr>
            <a:r>
              <a:rPr lang="es-MX" sz="2200" dirty="0" smtClean="0">
                <a:solidFill>
                  <a:schemeClr val="accent1">
                    <a:lumMod val="75000"/>
                  </a:schemeClr>
                </a:solidFill>
                <a:latin typeface="Arial" pitchFamily="34" charset="0"/>
                <a:cs typeface="Arial" pitchFamily="34" charset="0"/>
              </a:rPr>
              <a:t>4…</a:t>
            </a:r>
            <a:r>
              <a:rPr lang="es-MX" sz="2200" i="1" dirty="0" smtClean="0">
                <a:solidFill>
                  <a:schemeClr val="accent1">
                    <a:lumMod val="75000"/>
                  </a:schemeClr>
                </a:solidFill>
                <a:latin typeface="Arial" pitchFamily="34" charset="0"/>
                <a:cs typeface="Arial" pitchFamily="34" charset="0"/>
              </a:rPr>
              <a:t>Desarrollo de los centros de osificación secundarios</a:t>
            </a:r>
            <a:r>
              <a:rPr lang="es-MX" sz="2200" dirty="0" smtClean="0">
                <a:latin typeface="Arial" pitchFamily="34" charset="0"/>
                <a:cs typeface="Arial" pitchFamily="34" charset="0"/>
              </a:rPr>
              <a:t>: La diáfisis, que al principio era una masa sólida de cartílago hialino, es reemplazada por hueso compacto, cuyo centro contiene la cavidad llena de médula ósea roja</a:t>
            </a:r>
          </a:p>
          <a:p>
            <a:pPr lvl="0" algn="just">
              <a:buNone/>
            </a:pPr>
            <a:r>
              <a:rPr lang="es-MX" sz="2200" dirty="0" smtClean="0">
                <a:solidFill>
                  <a:schemeClr val="accent1">
                    <a:lumMod val="75000"/>
                  </a:schemeClr>
                </a:solidFill>
                <a:latin typeface="Arial" pitchFamily="34" charset="0"/>
                <a:cs typeface="Arial" pitchFamily="34" charset="0"/>
              </a:rPr>
              <a:t>5…</a:t>
            </a:r>
            <a:r>
              <a:rPr lang="es-MX" sz="2200" i="1" dirty="0" smtClean="0">
                <a:solidFill>
                  <a:schemeClr val="accent1">
                    <a:lumMod val="75000"/>
                  </a:schemeClr>
                </a:solidFill>
                <a:latin typeface="Arial" pitchFamily="34" charset="0"/>
                <a:cs typeface="Arial" pitchFamily="34" charset="0"/>
              </a:rPr>
              <a:t> Formación del cartílago articular y de la placa epifisiaria</a:t>
            </a:r>
            <a:r>
              <a:rPr lang="es-MX" sz="2200" dirty="0" smtClean="0">
                <a:latin typeface="Arial" pitchFamily="34" charset="0"/>
                <a:cs typeface="Arial" pitchFamily="34" charset="0"/>
              </a:rPr>
              <a:t>: El cartílago hialino que cubre las epífisis se convierte en cartílago articular</a:t>
            </a:r>
          </a:p>
          <a:p>
            <a:pPr lvl="0" algn="just">
              <a:buNone/>
            </a:pPr>
            <a:endParaRPr lang="es-MX" sz="2000" dirty="0" smtClean="0"/>
          </a:p>
          <a:p>
            <a:pPr algn="just"/>
            <a:endParaRPr lang="es-MX"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4500594" cy="1071570"/>
          </a:xfrm>
        </p:spPr>
        <p:txBody>
          <a:bodyPr>
            <a:normAutofit/>
          </a:bodyPr>
          <a:lstStyle/>
          <a:p>
            <a:r>
              <a:rPr lang="es-MX" sz="2400" dirty="0" smtClean="0">
                <a:solidFill>
                  <a:schemeClr val="accent1">
                    <a:lumMod val="75000"/>
                  </a:schemeClr>
                </a:solidFill>
                <a:latin typeface="Arial" pitchFamily="34" charset="0"/>
                <a:cs typeface="Arial" pitchFamily="34" charset="0"/>
              </a:rPr>
              <a:t>Alteraciones de los huesos</a:t>
            </a:r>
            <a:r>
              <a:rPr lang="es-MX" sz="2400" b="1" dirty="0" smtClean="0">
                <a:latin typeface="Arial" pitchFamily="34" charset="0"/>
                <a:cs typeface="Arial" pitchFamily="34" charset="0"/>
              </a:rPr>
              <a:t/>
            </a:r>
            <a:br>
              <a:rPr lang="es-MX" sz="2400" b="1" dirty="0" smtClean="0">
                <a:latin typeface="Arial" pitchFamily="34" charset="0"/>
                <a:cs typeface="Arial" pitchFamily="34" charset="0"/>
              </a:rPr>
            </a:br>
            <a:endParaRPr lang="es-MX" sz="2400" dirty="0">
              <a:latin typeface="Arial" pitchFamily="34" charset="0"/>
              <a:cs typeface="Arial" pitchFamily="34" charset="0"/>
            </a:endParaRPr>
          </a:p>
        </p:txBody>
      </p:sp>
      <p:sp>
        <p:nvSpPr>
          <p:cNvPr id="3" name="2 Marcador de contenido"/>
          <p:cNvSpPr>
            <a:spLocks noGrp="1"/>
          </p:cNvSpPr>
          <p:nvPr>
            <p:ph idx="1"/>
          </p:nvPr>
        </p:nvSpPr>
        <p:spPr>
          <a:xfrm>
            <a:off x="285720" y="1285860"/>
            <a:ext cx="8215370" cy="2000264"/>
          </a:xfrm>
        </p:spPr>
        <p:txBody>
          <a:bodyPr>
            <a:normAutofit/>
          </a:bodyPr>
          <a:lstStyle/>
          <a:p>
            <a:pPr algn="just"/>
            <a:r>
              <a:rPr lang="es-MX" sz="2000" dirty="0" smtClean="0">
                <a:latin typeface="Arial" pitchFamily="34" charset="0"/>
                <a:cs typeface="Arial" pitchFamily="34" charset="0"/>
              </a:rPr>
              <a:t>El sistema esquelético está expuesto a </a:t>
            </a:r>
            <a:r>
              <a:rPr lang="es-MX" sz="2000" u="sng" dirty="0" smtClean="0">
                <a:latin typeface="Arial" pitchFamily="34" charset="0"/>
                <a:cs typeface="Arial" pitchFamily="34" charset="0"/>
                <a:hlinkClick r:id="rId3" tooltip="Patología"/>
              </a:rPr>
              <a:t>patologías</a:t>
            </a:r>
            <a:r>
              <a:rPr lang="es-MX" sz="2000" dirty="0" smtClean="0">
                <a:latin typeface="Arial" pitchFamily="34" charset="0"/>
                <a:cs typeface="Arial" pitchFamily="34" charset="0"/>
              </a:rPr>
              <a:t> de naturaleza circulatoria, </a:t>
            </a:r>
            <a:r>
              <a:rPr lang="es-MX" sz="2000" u="sng" dirty="0" smtClean="0">
                <a:latin typeface="Arial" pitchFamily="34" charset="0"/>
                <a:cs typeface="Arial" pitchFamily="34" charset="0"/>
                <a:hlinkClick r:id="rId4" tooltip="Inflamación"/>
              </a:rPr>
              <a:t>inflamatoria</a:t>
            </a:r>
            <a:r>
              <a:rPr lang="es-MX" sz="2000" dirty="0" smtClean="0">
                <a:latin typeface="Arial" pitchFamily="34" charset="0"/>
                <a:cs typeface="Arial" pitchFamily="34" charset="0"/>
              </a:rPr>
              <a:t>, </a:t>
            </a:r>
            <a:r>
              <a:rPr lang="es-MX" sz="2000" u="sng" dirty="0" err="1" smtClean="0">
                <a:latin typeface="Arial" pitchFamily="34" charset="0"/>
                <a:cs typeface="Arial" pitchFamily="34" charset="0"/>
                <a:hlinkClick r:id="rId5" tooltip="Neoplasia"/>
              </a:rPr>
              <a:t>neoplásica</a:t>
            </a:r>
            <a:r>
              <a:rPr lang="es-MX" sz="2000" dirty="0" smtClean="0">
                <a:latin typeface="Arial" pitchFamily="34" charset="0"/>
                <a:cs typeface="Arial" pitchFamily="34" charset="0"/>
              </a:rPr>
              <a:t>, </a:t>
            </a:r>
            <a:r>
              <a:rPr lang="es-MX" sz="2000" u="sng" dirty="0" smtClean="0">
                <a:latin typeface="Arial" pitchFamily="34" charset="0"/>
                <a:cs typeface="Arial" pitchFamily="34" charset="0"/>
                <a:hlinkClick r:id="rId6" tooltip="Metabolismo"/>
              </a:rPr>
              <a:t>metabólica</a:t>
            </a:r>
            <a:r>
              <a:rPr lang="es-MX" sz="2000" dirty="0" smtClean="0">
                <a:latin typeface="Arial" pitchFamily="34" charset="0"/>
                <a:cs typeface="Arial" pitchFamily="34" charset="0"/>
              </a:rPr>
              <a:t> y congénita, tal como los otros </a:t>
            </a:r>
            <a:r>
              <a:rPr lang="es-MX" sz="2000" u="sng" dirty="0" smtClean="0">
                <a:latin typeface="Arial" pitchFamily="34" charset="0"/>
                <a:cs typeface="Arial" pitchFamily="34" charset="0"/>
                <a:hlinkClick r:id="rId7" tooltip="Órgano"/>
              </a:rPr>
              <a:t>órganos</a:t>
            </a:r>
            <a:r>
              <a:rPr lang="es-MX" sz="2000" dirty="0" smtClean="0">
                <a:latin typeface="Arial" pitchFamily="34" charset="0"/>
                <a:cs typeface="Arial" pitchFamily="34" charset="0"/>
              </a:rPr>
              <a:t> del cuerpo. Aunque no existe un sistema estandarizado de clasificación, los trastornos de los huesos son numerosos y variados.</a:t>
            </a:r>
          </a:p>
          <a:p>
            <a:pPr algn="just"/>
            <a:endParaRPr lang="es-MX" sz="2000" dirty="0">
              <a:latin typeface="Arial" pitchFamily="34" charset="0"/>
              <a:cs typeface="Arial" pitchFamily="34" charset="0"/>
            </a:endParaRPr>
          </a:p>
        </p:txBody>
      </p:sp>
      <p:pic>
        <p:nvPicPr>
          <p:cNvPr id="6146" name="Picture 2" descr="http://articulacionesdrperea.com/yahoo_site_admin/assets/images/senorviejito.76190250.jpg"/>
          <p:cNvPicPr>
            <a:picLocks noChangeAspect="1" noChangeArrowheads="1"/>
          </p:cNvPicPr>
          <p:nvPr/>
        </p:nvPicPr>
        <p:blipFill>
          <a:blip r:embed="rId8" cstate="print"/>
          <a:srcRect/>
          <a:stretch>
            <a:fillRect/>
          </a:stretch>
        </p:blipFill>
        <p:spPr bwMode="auto">
          <a:xfrm>
            <a:off x="3000364" y="3143248"/>
            <a:ext cx="2286016" cy="285752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3714776" cy="928694"/>
          </a:xfrm>
        </p:spPr>
        <p:txBody>
          <a:bodyPr>
            <a:noAutofit/>
          </a:bodyPr>
          <a:lstStyle/>
          <a:p>
            <a:r>
              <a:rPr lang="es-MX" sz="2400" dirty="0" smtClean="0">
                <a:solidFill>
                  <a:schemeClr val="accent1">
                    <a:lumMod val="75000"/>
                  </a:schemeClr>
                </a:solidFill>
                <a:latin typeface="Arial" pitchFamily="34" charset="0"/>
                <a:cs typeface="Arial" pitchFamily="34" charset="0"/>
              </a:rPr>
              <a:t>Deformaciones</a:t>
            </a:r>
            <a:br>
              <a:rPr lang="es-MX" sz="2400" dirty="0" smtClean="0">
                <a:solidFill>
                  <a:schemeClr val="accent1">
                    <a:lumMod val="75000"/>
                  </a:schemeClr>
                </a:solidFill>
                <a:latin typeface="Arial" pitchFamily="34" charset="0"/>
                <a:cs typeface="Arial" pitchFamily="34" charset="0"/>
              </a:rPr>
            </a:b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357158" y="857232"/>
            <a:ext cx="4929222" cy="5572164"/>
          </a:xfrm>
        </p:spPr>
        <p:txBody>
          <a:bodyPr>
            <a:normAutofit/>
          </a:bodyPr>
          <a:lstStyle/>
          <a:p>
            <a:pPr algn="just"/>
            <a:r>
              <a:rPr lang="es-MX" sz="2000" dirty="0" smtClean="0">
                <a:latin typeface="Arial" pitchFamily="34" charset="0"/>
                <a:cs typeface="Arial" pitchFamily="34" charset="0"/>
              </a:rPr>
              <a:t>Las malformaciones congénitas de los huesos no son muy frecuentes, y por lo general incluyen la ausencia de algún hueso, como una </a:t>
            </a:r>
            <a:r>
              <a:rPr lang="es-MX" sz="2000" u="sng" dirty="0" smtClean="0">
                <a:latin typeface="Arial" pitchFamily="34" charset="0"/>
                <a:cs typeface="Arial" pitchFamily="34" charset="0"/>
                <a:hlinkClick r:id="rId3" tooltip="Falange"/>
              </a:rPr>
              <a:t>falange</a:t>
            </a:r>
            <a:r>
              <a:rPr lang="es-MX" sz="2000" dirty="0" smtClean="0">
                <a:latin typeface="Arial" pitchFamily="34" charset="0"/>
                <a:cs typeface="Arial" pitchFamily="34" charset="0"/>
              </a:rPr>
              <a:t>, o la formación de huesos adicionales como una </a:t>
            </a:r>
            <a:r>
              <a:rPr lang="es-MX" sz="2000" u="sng" dirty="0" smtClean="0">
                <a:latin typeface="Arial" pitchFamily="34" charset="0"/>
                <a:cs typeface="Arial" pitchFamily="34" charset="0"/>
                <a:hlinkClick r:id="rId4" tooltip="Costilla"/>
              </a:rPr>
              <a:t>costilla</a:t>
            </a:r>
            <a:r>
              <a:rPr lang="es-MX" sz="2000" dirty="0" smtClean="0">
                <a:latin typeface="Arial" pitchFamily="34" charset="0"/>
                <a:cs typeface="Arial" pitchFamily="34" charset="0"/>
              </a:rPr>
              <a:t>. </a:t>
            </a:r>
          </a:p>
          <a:p>
            <a:pPr algn="just"/>
            <a:r>
              <a:rPr lang="es-MX" sz="2000" dirty="0" smtClean="0">
                <a:latin typeface="Arial" pitchFamily="34" charset="0"/>
                <a:cs typeface="Arial" pitchFamily="34" charset="0"/>
              </a:rPr>
              <a:t>Otras deformaciones incluyen el </a:t>
            </a:r>
            <a:r>
              <a:rPr lang="es-MX" sz="2000" u="sng" dirty="0" err="1" smtClean="0">
                <a:latin typeface="Arial" pitchFamily="34" charset="0"/>
                <a:cs typeface="Arial" pitchFamily="34" charset="0"/>
                <a:hlinkClick r:id="rId5" tooltip="Sindactilismo (aún no redactado)"/>
              </a:rPr>
              <a:t>sindactilismo</a:t>
            </a:r>
            <a:r>
              <a:rPr lang="es-MX" sz="2000" dirty="0" smtClean="0">
                <a:latin typeface="Arial" pitchFamily="34" charset="0"/>
                <a:cs typeface="Arial" pitchFamily="34" charset="0"/>
              </a:rPr>
              <a:t>, que es la fusión de dos dedos adyacentes; o el </a:t>
            </a:r>
            <a:r>
              <a:rPr lang="es-MX" sz="2000" u="sng" dirty="0" err="1" smtClean="0">
                <a:latin typeface="Arial" pitchFamily="34" charset="0"/>
                <a:cs typeface="Arial" pitchFamily="34" charset="0"/>
                <a:hlinkClick r:id="rId6" tooltip="Aracnodactilismo (aún no redactado)"/>
              </a:rPr>
              <a:t>aracnodactilismo</a:t>
            </a:r>
            <a:r>
              <a:rPr lang="es-MX" sz="2000" dirty="0" smtClean="0">
                <a:latin typeface="Arial" pitchFamily="34" charset="0"/>
                <a:cs typeface="Arial" pitchFamily="34" charset="0"/>
              </a:rPr>
              <a:t>, en la que aparecen dedos con la apariencia de una </a:t>
            </a:r>
            <a:r>
              <a:rPr lang="es-MX" sz="2000" u="sng" dirty="0" smtClean="0">
                <a:latin typeface="Arial" pitchFamily="34" charset="0"/>
                <a:cs typeface="Arial" pitchFamily="34" charset="0"/>
                <a:hlinkClick r:id="rId7" tooltip="Araña"/>
              </a:rPr>
              <a:t>araña</a:t>
            </a:r>
            <a:r>
              <a:rPr lang="es-MX" sz="2000" dirty="0" smtClean="0">
                <a:latin typeface="Arial" pitchFamily="34" charset="0"/>
                <a:cs typeface="Arial" pitchFamily="34" charset="0"/>
              </a:rPr>
              <a:t>, asociado con el </a:t>
            </a:r>
            <a:r>
              <a:rPr lang="es-MX" sz="2000" u="sng" dirty="0" smtClean="0">
                <a:latin typeface="Arial" pitchFamily="34" charset="0"/>
                <a:cs typeface="Arial" pitchFamily="34" charset="0"/>
                <a:hlinkClick r:id="rId8" tooltip="Síndrome de Marfan"/>
              </a:rPr>
              <a:t>síndrome de Marfan</a:t>
            </a:r>
            <a:r>
              <a:rPr lang="es-MX" sz="2000" dirty="0" smtClean="0">
                <a:latin typeface="Arial" pitchFamily="34" charset="0"/>
                <a:cs typeface="Arial" pitchFamily="34" charset="0"/>
              </a:rPr>
              <a:t>. La </a:t>
            </a:r>
            <a:r>
              <a:rPr lang="es-MX" sz="2000" u="sng" dirty="0" err="1" smtClean="0">
                <a:latin typeface="Arial" pitchFamily="34" charset="0"/>
                <a:cs typeface="Arial" pitchFamily="34" charset="0"/>
                <a:hlinkClick r:id="rId9" tooltip="Acondroplasia"/>
              </a:rPr>
              <a:t>acondroplasia</a:t>
            </a:r>
            <a:r>
              <a:rPr lang="es-MX" sz="2000" dirty="0" smtClean="0">
                <a:latin typeface="Arial" pitchFamily="34" charset="0"/>
                <a:cs typeface="Arial" pitchFamily="34" charset="0"/>
              </a:rPr>
              <a:t> es el trastorno del crecimiento óseo más frecuente y la principal causa de </a:t>
            </a:r>
            <a:r>
              <a:rPr lang="es-MX" sz="2000" u="sng" dirty="0" smtClean="0">
                <a:latin typeface="Arial" pitchFamily="34" charset="0"/>
                <a:cs typeface="Arial" pitchFamily="34" charset="0"/>
                <a:hlinkClick r:id="rId10" tooltip="Enanismo"/>
              </a:rPr>
              <a:t>enanismo</a:t>
            </a:r>
            <a:r>
              <a:rPr lang="es-MX" sz="2000" dirty="0" smtClean="0">
                <a:latin typeface="Arial" pitchFamily="34" charset="0"/>
                <a:cs typeface="Arial" pitchFamily="34" charset="0"/>
              </a:rPr>
              <a:t>.</a:t>
            </a:r>
          </a:p>
          <a:p>
            <a:pPr algn="just"/>
            <a:endParaRPr lang="es-MX" sz="2000" dirty="0">
              <a:latin typeface="Arial" pitchFamily="34" charset="0"/>
              <a:cs typeface="Arial" pitchFamily="34" charset="0"/>
            </a:endParaRPr>
          </a:p>
        </p:txBody>
      </p:sp>
      <p:pic>
        <p:nvPicPr>
          <p:cNvPr id="279554" name="Picture 2" descr="Ver imagen en tamaño completo">
            <a:hlinkClick r:id="rId11"/>
          </p:cNvPr>
          <p:cNvPicPr>
            <a:picLocks noChangeAspect="1" noChangeArrowheads="1"/>
          </p:cNvPicPr>
          <p:nvPr/>
        </p:nvPicPr>
        <p:blipFill>
          <a:blip r:embed="rId12" cstate="print"/>
          <a:srcRect/>
          <a:stretch>
            <a:fillRect/>
          </a:stretch>
        </p:blipFill>
        <p:spPr bwMode="auto">
          <a:xfrm>
            <a:off x="5429256" y="1643050"/>
            <a:ext cx="3073713" cy="314327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42852"/>
            <a:ext cx="5214974" cy="6215106"/>
          </a:xfrm>
        </p:spPr>
        <p:txBody>
          <a:bodyPr>
            <a:normAutofit/>
          </a:bodyPr>
          <a:lstStyle/>
          <a:p>
            <a:pPr algn="just">
              <a:buNone/>
            </a:pPr>
            <a:r>
              <a:rPr lang="es-MX" dirty="0" smtClean="0">
                <a:solidFill>
                  <a:schemeClr val="accent1">
                    <a:lumMod val="75000"/>
                  </a:schemeClr>
                </a:solidFill>
                <a:latin typeface="Arial" pitchFamily="34" charset="0"/>
                <a:cs typeface="Arial" pitchFamily="34" charset="0"/>
              </a:rPr>
              <a:t>Fracturas</a:t>
            </a:r>
          </a:p>
          <a:p>
            <a:pPr algn="just">
              <a:buNone/>
            </a:pPr>
            <a:endParaRPr lang="es-MX" sz="1000" dirty="0" smtClean="0">
              <a:solidFill>
                <a:schemeClr val="accent1">
                  <a:lumMod val="75000"/>
                </a:schemeClr>
              </a:solidFill>
              <a:latin typeface="Arial" pitchFamily="34" charset="0"/>
              <a:cs typeface="Arial" pitchFamily="34" charset="0"/>
            </a:endParaRPr>
          </a:p>
          <a:p>
            <a:pPr algn="just"/>
            <a:r>
              <a:rPr lang="es-MX" sz="2000" dirty="0" smtClean="0">
                <a:latin typeface="Arial" pitchFamily="34" charset="0"/>
                <a:cs typeface="Arial" pitchFamily="34" charset="0"/>
              </a:rPr>
              <a:t>Una de las afecciones óseas más comunes es la fractura. Estas se resuelven por procesos naturales, tras la alineación e inmovilización de los huesos afectados. </a:t>
            </a:r>
          </a:p>
          <a:p>
            <a:pPr algn="just"/>
            <a:r>
              <a:rPr lang="es-MX" sz="2000" dirty="0" smtClean="0">
                <a:latin typeface="Arial" pitchFamily="34" charset="0"/>
                <a:cs typeface="Arial" pitchFamily="34" charset="0"/>
              </a:rPr>
              <a:t>En el proceso de cura, los </a:t>
            </a:r>
            <a:r>
              <a:rPr lang="es-MX" sz="2000" u="sng" dirty="0" smtClean="0">
                <a:latin typeface="Arial" pitchFamily="34" charset="0"/>
                <a:cs typeface="Arial" pitchFamily="34" charset="0"/>
                <a:hlinkClick r:id="rId3" tooltip="Vaso sanguíneo"/>
              </a:rPr>
              <a:t>vasos sanguíneos</a:t>
            </a:r>
            <a:r>
              <a:rPr lang="es-MX" sz="2000" dirty="0" smtClean="0">
                <a:latin typeface="Arial" pitchFamily="34" charset="0"/>
                <a:cs typeface="Arial" pitchFamily="34" charset="0"/>
              </a:rPr>
              <a:t> dañados desarrollan una especie de </a:t>
            </a:r>
            <a:r>
              <a:rPr lang="es-MX" sz="2000" u="sng" dirty="0" smtClean="0">
                <a:latin typeface="Arial" pitchFamily="34" charset="0"/>
                <a:cs typeface="Arial" pitchFamily="34" charset="0"/>
                <a:hlinkClick r:id="rId4" tooltip="Hematoma"/>
              </a:rPr>
              <a:t>hematoma</a:t>
            </a:r>
            <a:r>
              <a:rPr lang="es-MX" sz="2000" dirty="0" smtClean="0">
                <a:latin typeface="Arial" pitchFamily="34" charset="0"/>
                <a:cs typeface="Arial" pitchFamily="34" charset="0"/>
              </a:rPr>
              <a:t> óseo que servirá como adhesivo y posteriormente se irá formando un tejido fibroso o </a:t>
            </a:r>
            <a:r>
              <a:rPr lang="es-MX" sz="2000" u="sng" dirty="0" smtClean="0">
                <a:latin typeface="Arial" pitchFamily="34" charset="0"/>
                <a:cs typeface="Arial" pitchFamily="34" charset="0"/>
                <a:hlinkClick r:id="rId5" tooltip="Tejido conjuntivo"/>
              </a:rPr>
              <a:t>conjuntivo</a:t>
            </a:r>
            <a:r>
              <a:rPr lang="es-MX" sz="2000" dirty="0" smtClean="0">
                <a:latin typeface="Arial" pitchFamily="34" charset="0"/>
                <a:cs typeface="Arial" pitchFamily="34" charset="0"/>
              </a:rPr>
              <a:t> compuesto por células llamadas </a:t>
            </a:r>
            <a:r>
              <a:rPr lang="es-MX" sz="2000" u="sng" dirty="0" smtClean="0">
                <a:latin typeface="Arial" pitchFamily="34" charset="0"/>
                <a:cs typeface="Arial" pitchFamily="34" charset="0"/>
                <a:hlinkClick r:id="rId6" tooltip="Osteoblasto"/>
              </a:rPr>
              <a:t>osteoblastos</a:t>
            </a:r>
            <a:r>
              <a:rPr lang="es-MX" sz="2000" dirty="0" smtClean="0">
                <a:latin typeface="Arial" pitchFamily="34" charset="0"/>
                <a:cs typeface="Arial" pitchFamily="34" charset="0"/>
              </a:rPr>
              <a:t>.</a:t>
            </a:r>
          </a:p>
          <a:p>
            <a:pPr algn="just"/>
            <a:r>
              <a:rPr lang="es-MX" sz="2000" dirty="0" smtClean="0">
                <a:latin typeface="Arial" pitchFamily="34" charset="0"/>
                <a:cs typeface="Arial" pitchFamily="34" charset="0"/>
              </a:rPr>
              <a:t>Las cuales crearán un </a:t>
            </a:r>
            <a:r>
              <a:rPr lang="es-MX" sz="2000" i="1" dirty="0" smtClean="0">
                <a:latin typeface="Arial" pitchFamily="34" charset="0"/>
                <a:cs typeface="Arial" pitchFamily="34" charset="0"/>
              </a:rPr>
              <a:t>callo óseo</a:t>
            </a:r>
            <a:r>
              <a:rPr lang="es-MX" sz="2000" dirty="0" smtClean="0">
                <a:latin typeface="Arial" pitchFamily="34" charset="0"/>
                <a:cs typeface="Arial" pitchFamily="34" charset="0"/>
              </a:rPr>
              <a:t> que unirá las partes separadas. Sin embargo, la falta de tratamiento o inmovilización puede ocasionar un crecimiento anormal. </a:t>
            </a:r>
          </a:p>
          <a:p>
            <a:pPr algn="just"/>
            <a:endParaRPr lang="es-MX" sz="2000" dirty="0">
              <a:latin typeface="Arial" pitchFamily="34" charset="0"/>
              <a:cs typeface="Arial" pitchFamily="34" charset="0"/>
            </a:endParaRPr>
          </a:p>
        </p:txBody>
      </p:sp>
      <p:pic>
        <p:nvPicPr>
          <p:cNvPr id="277506" name="Picture 2" descr="Archivo:Cdm hip fracture 343.jpg">
            <a:hlinkClick r:id="rId7"/>
          </p:cNvPr>
          <p:cNvPicPr>
            <a:picLocks noChangeAspect="1" noChangeArrowheads="1"/>
          </p:cNvPicPr>
          <p:nvPr/>
        </p:nvPicPr>
        <p:blipFill>
          <a:blip r:embed="rId8" cstate="print"/>
          <a:srcRect/>
          <a:stretch>
            <a:fillRect/>
          </a:stretch>
        </p:blipFill>
        <p:spPr bwMode="auto">
          <a:xfrm>
            <a:off x="5572132" y="1285860"/>
            <a:ext cx="3214710" cy="378621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4214842" cy="1000132"/>
          </a:xfrm>
        </p:spPr>
        <p:txBody>
          <a:bodyPr>
            <a:normAutofit/>
          </a:bodyPr>
          <a:lstStyle/>
          <a:p>
            <a:r>
              <a:rPr lang="es-MX" sz="2400" dirty="0" smtClean="0">
                <a:solidFill>
                  <a:schemeClr val="accent1">
                    <a:lumMod val="75000"/>
                  </a:schemeClr>
                </a:solidFill>
                <a:latin typeface="Arial" pitchFamily="34" charset="0"/>
                <a:cs typeface="Arial" pitchFamily="34" charset="0"/>
              </a:rPr>
              <a:t>Osteogénesis imperfecta</a:t>
            </a:r>
            <a:br>
              <a:rPr lang="es-MX" sz="2400" dirty="0" smtClean="0">
                <a:solidFill>
                  <a:schemeClr val="accent1">
                    <a:lumMod val="75000"/>
                  </a:schemeClr>
                </a:solidFill>
                <a:latin typeface="Arial" pitchFamily="34" charset="0"/>
                <a:cs typeface="Arial" pitchFamily="34" charset="0"/>
              </a:rPr>
            </a:b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3929058" y="1071546"/>
            <a:ext cx="4214842" cy="4929222"/>
          </a:xfrm>
        </p:spPr>
        <p:txBody>
          <a:bodyPr>
            <a:normAutofit/>
          </a:bodyPr>
          <a:lstStyle/>
          <a:p>
            <a:pPr algn="just"/>
            <a:r>
              <a:rPr lang="es-MX" sz="2000" dirty="0" smtClean="0">
                <a:latin typeface="Arial" pitchFamily="34" charset="0"/>
                <a:cs typeface="Arial" pitchFamily="34" charset="0"/>
              </a:rPr>
              <a:t>Es más conocida como la enfermedad de los huesos de vidrio.</a:t>
            </a:r>
          </a:p>
          <a:p>
            <a:pPr algn="just"/>
            <a:r>
              <a:rPr lang="es-MX" sz="2000" dirty="0" smtClean="0">
                <a:latin typeface="Arial" pitchFamily="34" charset="0"/>
                <a:cs typeface="Arial" pitchFamily="34" charset="0"/>
              </a:rPr>
              <a:t> Es una enfermedad congénita que se caracteriza porque los huesos de las personas que la padecen se parten muy fácilmente, con frecuencia tras un traumatismo o a veces sin causa aparente.</a:t>
            </a:r>
          </a:p>
          <a:p>
            <a:pPr algn="just"/>
            <a:r>
              <a:rPr lang="es-MX" sz="2000" dirty="0" smtClean="0">
                <a:latin typeface="Arial" pitchFamily="34" charset="0"/>
                <a:cs typeface="Arial" pitchFamily="34" charset="0"/>
              </a:rPr>
              <a:t>Esta enfermedad es causada por la falta o insuficiencia del colágeno, por causa de un problema genético.</a:t>
            </a:r>
          </a:p>
          <a:p>
            <a:pPr algn="just"/>
            <a:endParaRPr lang="es-MX" sz="2000" dirty="0">
              <a:latin typeface="Arial" pitchFamily="34" charset="0"/>
              <a:cs typeface="Arial" pitchFamily="34" charset="0"/>
            </a:endParaRPr>
          </a:p>
        </p:txBody>
      </p:sp>
      <p:pic>
        <p:nvPicPr>
          <p:cNvPr id="275458" name="Picture 2" descr="Ver imagen en tamaño completo">
            <a:hlinkClick r:id="rId3"/>
          </p:cNvPr>
          <p:cNvPicPr>
            <a:picLocks noChangeAspect="1" noChangeArrowheads="1"/>
          </p:cNvPicPr>
          <p:nvPr/>
        </p:nvPicPr>
        <p:blipFill>
          <a:blip r:embed="rId4" cstate="print"/>
          <a:srcRect/>
          <a:stretch>
            <a:fillRect/>
          </a:stretch>
        </p:blipFill>
        <p:spPr bwMode="auto">
          <a:xfrm>
            <a:off x="285720" y="1357298"/>
            <a:ext cx="3610773" cy="389574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328982" cy="796908"/>
          </a:xfrm>
        </p:spPr>
        <p:txBody>
          <a:bodyPr>
            <a:noAutofit/>
          </a:bodyPr>
          <a:lstStyle/>
          <a:p>
            <a:r>
              <a:rPr lang="es-MX" sz="2400" dirty="0" smtClean="0">
                <a:solidFill>
                  <a:schemeClr val="accent1">
                    <a:lumMod val="75000"/>
                  </a:schemeClr>
                </a:solidFill>
                <a:latin typeface="Arial" pitchFamily="34" charset="0"/>
                <a:cs typeface="Arial" pitchFamily="34" charset="0"/>
              </a:rPr>
              <a:t>Osteoporosis</a:t>
            </a:r>
            <a:br>
              <a:rPr lang="es-MX" sz="2400" dirty="0" smtClean="0">
                <a:solidFill>
                  <a:schemeClr val="accent1">
                    <a:lumMod val="75000"/>
                  </a:schemeClr>
                </a:solidFill>
                <a:latin typeface="Arial" pitchFamily="34" charset="0"/>
                <a:cs typeface="Arial" pitchFamily="34" charset="0"/>
              </a:rPr>
            </a:br>
            <a:endParaRPr lang="es-MX" sz="2400" dirty="0">
              <a:solidFill>
                <a:schemeClr val="accent1">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500034" y="1142984"/>
            <a:ext cx="7858180" cy="1571636"/>
          </a:xfrm>
        </p:spPr>
        <p:txBody>
          <a:bodyPr/>
          <a:lstStyle/>
          <a:p>
            <a:pPr algn="just"/>
            <a:r>
              <a:rPr lang="es-MX" sz="2000" dirty="0" smtClean="0">
                <a:latin typeface="Arial" pitchFamily="34" charset="0"/>
                <a:cs typeface="Arial" pitchFamily="34" charset="0"/>
              </a:rPr>
              <a:t>La osteoporosis es el término general para definir la porosidad del esqueleto causada por una reducción de la </a:t>
            </a:r>
            <a:r>
              <a:rPr lang="es-MX" sz="2000" u="sng" dirty="0" smtClean="0">
                <a:latin typeface="Arial" pitchFamily="34" charset="0"/>
                <a:cs typeface="Arial" pitchFamily="34" charset="0"/>
                <a:hlinkClick r:id="rId3" tooltip="Densitometría ósea"/>
              </a:rPr>
              <a:t>densidad ósea</a:t>
            </a:r>
            <a:r>
              <a:rPr lang="es-MX" sz="2000" dirty="0" smtClean="0">
                <a:latin typeface="Arial" pitchFamily="34" charset="0"/>
                <a:cs typeface="Arial" pitchFamily="34" charset="0"/>
              </a:rPr>
              <a:t>. La osteoporosis secundaria es la más frecuente y asociada con la </a:t>
            </a:r>
            <a:r>
              <a:rPr lang="es-MX" sz="2000" u="sng" dirty="0" smtClean="0">
                <a:latin typeface="Arial" pitchFamily="34" charset="0"/>
                <a:cs typeface="Arial" pitchFamily="34" charset="0"/>
                <a:hlinkClick r:id="rId4" tooltip="Tercera edad"/>
              </a:rPr>
              <a:t>tercera edad</a:t>
            </a:r>
            <a:r>
              <a:rPr lang="es-MX" sz="2000" dirty="0" smtClean="0">
                <a:latin typeface="Arial" pitchFamily="34" charset="0"/>
                <a:cs typeface="Arial" pitchFamily="34" charset="0"/>
              </a:rPr>
              <a:t>, la </a:t>
            </a:r>
            <a:r>
              <a:rPr lang="es-MX" sz="2000" u="sng" dirty="0" smtClean="0">
                <a:latin typeface="Arial" pitchFamily="34" charset="0"/>
                <a:cs typeface="Arial" pitchFamily="34" charset="0"/>
                <a:hlinkClick r:id="rId5" tooltip="Menopausia"/>
              </a:rPr>
              <a:t>menopausia</a:t>
            </a:r>
            <a:r>
              <a:rPr lang="es-MX" sz="2000" dirty="0" smtClean="0">
                <a:latin typeface="Arial" pitchFamily="34" charset="0"/>
                <a:cs typeface="Arial" pitchFamily="34" charset="0"/>
              </a:rPr>
              <a:t> y la actividad física reducida.</a:t>
            </a:r>
          </a:p>
          <a:p>
            <a:pPr>
              <a:buNone/>
            </a:pPr>
            <a:endParaRPr lang="es-MX" b="1" dirty="0" smtClean="0"/>
          </a:p>
        </p:txBody>
      </p:sp>
      <p:grpSp>
        <p:nvGrpSpPr>
          <p:cNvPr id="6" name="5 Grupo"/>
          <p:cNvGrpSpPr/>
          <p:nvPr/>
        </p:nvGrpSpPr>
        <p:grpSpPr>
          <a:xfrm>
            <a:off x="2000232" y="2786058"/>
            <a:ext cx="4800600" cy="3152775"/>
            <a:chOff x="2000232" y="2786058"/>
            <a:chExt cx="4800600" cy="3152775"/>
          </a:xfrm>
        </p:grpSpPr>
        <p:pic>
          <p:nvPicPr>
            <p:cNvPr id="273410" name="Picture 2" descr="http://www.arrakis.es/~arvreuma/iosteop.jpg"/>
            <p:cNvPicPr>
              <a:picLocks noChangeAspect="1" noChangeArrowheads="1"/>
            </p:cNvPicPr>
            <p:nvPr/>
          </p:nvPicPr>
          <p:blipFill>
            <a:blip r:embed="rId6" cstate="print"/>
            <a:srcRect/>
            <a:stretch>
              <a:fillRect/>
            </a:stretch>
          </p:blipFill>
          <p:spPr bwMode="auto">
            <a:xfrm>
              <a:off x="2000232" y="2786058"/>
              <a:ext cx="4800600" cy="3152775"/>
            </a:xfrm>
            <a:prstGeom prst="rect">
              <a:avLst/>
            </a:prstGeom>
            <a:noFill/>
          </p:spPr>
        </p:pic>
        <p:sp>
          <p:nvSpPr>
            <p:cNvPr id="5" name="4 Rectángulo"/>
            <p:cNvSpPr/>
            <p:nvPr/>
          </p:nvSpPr>
          <p:spPr>
            <a:xfrm>
              <a:off x="2428860" y="5214950"/>
              <a:ext cx="1643074" cy="5715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00298" y="857232"/>
            <a:ext cx="4143404" cy="461665"/>
          </a:xfrm>
          <a:prstGeom prst="rect">
            <a:avLst/>
          </a:prstGeom>
          <a:noFill/>
        </p:spPr>
        <p:txBody>
          <a:bodyPr wrap="square" rtlCol="0">
            <a:spAutoFit/>
          </a:bodyPr>
          <a:lstStyle/>
          <a:p>
            <a:r>
              <a:rPr lang="es-MX" sz="2400" dirty="0" smtClean="0">
                <a:solidFill>
                  <a:schemeClr val="accent1">
                    <a:lumMod val="75000"/>
                  </a:schemeClr>
                </a:solidFill>
                <a:latin typeface="Arial" pitchFamily="34" charset="0"/>
                <a:cs typeface="Arial" pitchFamily="34" charset="0"/>
              </a:rPr>
              <a:t>HUESOS DE LA CABEZA</a:t>
            </a:r>
            <a:endParaRPr lang="es-MX" sz="2400" dirty="0">
              <a:solidFill>
                <a:schemeClr val="accent1">
                  <a:lumMod val="75000"/>
                </a:schemeClr>
              </a:solidFill>
              <a:latin typeface="Arial" pitchFamily="34" charset="0"/>
              <a:cs typeface="Arial" pitchFamily="34" charset="0"/>
            </a:endParaRPr>
          </a:p>
        </p:txBody>
      </p:sp>
      <p:pic>
        <p:nvPicPr>
          <p:cNvPr id="3" name="3 Marcador de contenido" descr="C1.bmp"/>
          <p:cNvPicPr>
            <a:picLocks noChangeAspect="1"/>
          </p:cNvPicPr>
          <p:nvPr/>
        </p:nvPicPr>
        <p:blipFill>
          <a:blip r:embed="rId3" cstate="print"/>
          <a:srcRect/>
          <a:stretch>
            <a:fillRect/>
          </a:stretch>
        </p:blipFill>
        <p:spPr>
          <a:xfrm>
            <a:off x="1000100" y="1500174"/>
            <a:ext cx="5040312" cy="4686300"/>
          </a:xfrm>
          <a:prstGeom prst="rect">
            <a:avLst/>
          </a:prstGeom>
        </p:spPr>
      </p:pic>
      <p:sp>
        <p:nvSpPr>
          <p:cNvPr id="4" name="3 Rectángulo"/>
          <p:cNvSpPr/>
          <p:nvPr/>
        </p:nvSpPr>
        <p:spPr>
          <a:xfrm>
            <a:off x="928662" y="1571612"/>
            <a:ext cx="1928826" cy="43577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5" name="4 Rectángulo"/>
          <p:cNvSpPr/>
          <p:nvPr/>
        </p:nvSpPr>
        <p:spPr>
          <a:xfrm>
            <a:off x="2071670" y="4643446"/>
            <a:ext cx="1214446" cy="14382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5 Rectángulo"/>
          <p:cNvSpPr/>
          <p:nvPr/>
        </p:nvSpPr>
        <p:spPr>
          <a:xfrm>
            <a:off x="2428860" y="5786454"/>
            <a:ext cx="1214446" cy="6334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6 Rectángulo"/>
          <p:cNvSpPr/>
          <p:nvPr/>
        </p:nvSpPr>
        <p:spPr>
          <a:xfrm rot="1374407">
            <a:off x="1033727" y="1734319"/>
            <a:ext cx="1928826" cy="9306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7 Rectángulo"/>
          <p:cNvSpPr/>
          <p:nvPr/>
        </p:nvSpPr>
        <p:spPr>
          <a:xfrm>
            <a:off x="2071670" y="1285860"/>
            <a:ext cx="1214446" cy="6334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857232"/>
            <a:ext cx="7286676" cy="3416320"/>
          </a:xfrm>
          <a:prstGeom prst="rect">
            <a:avLst/>
          </a:prstGeom>
          <a:noFill/>
        </p:spPr>
        <p:txBody>
          <a:bodyPr wrap="square" rtlCol="0">
            <a:spAutoFit/>
          </a:bodyPr>
          <a:lstStyle/>
          <a:p>
            <a:r>
              <a:rPr lang="es-MX" sz="2400" dirty="0" smtClean="0">
                <a:solidFill>
                  <a:schemeClr val="accent1">
                    <a:lumMod val="75000"/>
                  </a:schemeClr>
                </a:solidFill>
                <a:latin typeface="Arial" pitchFamily="34" charset="0"/>
                <a:cs typeface="Arial" pitchFamily="34" charset="0"/>
              </a:rPr>
              <a:t>HUESOS DE LA CABEZA</a:t>
            </a:r>
          </a:p>
          <a:p>
            <a:r>
              <a:rPr lang="es-MX" sz="2400" dirty="0" smtClean="0">
                <a:latin typeface="Arial" pitchFamily="34" charset="0"/>
                <a:cs typeface="Arial" pitchFamily="34" charset="0"/>
              </a:rPr>
              <a:t/>
            </a:r>
            <a:br>
              <a:rPr lang="es-MX" sz="2400" dirty="0" smtClean="0">
                <a:latin typeface="Arial" pitchFamily="34" charset="0"/>
                <a:cs typeface="Arial" pitchFamily="34" charset="0"/>
              </a:rPr>
            </a:br>
            <a:r>
              <a:rPr lang="es-MX" sz="2000" dirty="0" smtClean="0">
                <a:latin typeface="Arial" pitchFamily="34" charset="0"/>
                <a:cs typeface="Arial" pitchFamily="34" charset="0"/>
              </a:rPr>
              <a:t/>
            </a:r>
            <a:br>
              <a:rPr lang="es-MX" sz="2000" dirty="0" smtClean="0">
                <a:latin typeface="Arial" pitchFamily="34" charset="0"/>
                <a:cs typeface="Arial" pitchFamily="34" charset="0"/>
              </a:rPr>
            </a:br>
            <a:r>
              <a:rPr lang="es-MX" sz="2000" dirty="0" smtClean="0">
                <a:latin typeface="Arial" pitchFamily="34" charset="0"/>
                <a:cs typeface="Arial" pitchFamily="34" charset="0"/>
              </a:rPr>
              <a:t>Para estudiar los huesos, que son 22, se pueden considerar dos partes: </a:t>
            </a:r>
          </a:p>
          <a:p>
            <a:endParaRPr lang="es-MX" sz="2000" dirty="0" smtClean="0">
              <a:solidFill>
                <a:schemeClr val="accent1">
                  <a:lumMod val="75000"/>
                </a:schemeClr>
              </a:solidFill>
              <a:latin typeface="Arial" pitchFamily="34" charset="0"/>
              <a:cs typeface="Arial" pitchFamily="34" charset="0"/>
            </a:endParaRPr>
          </a:p>
          <a:p>
            <a:pPr>
              <a:buFont typeface="Arial" pitchFamily="34" charset="0"/>
              <a:buChar char="•"/>
            </a:pPr>
            <a:r>
              <a:rPr lang="es-MX" sz="2000" dirty="0" smtClean="0">
                <a:solidFill>
                  <a:schemeClr val="accent1">
                    <a:lumMod val="75000"/>
                  </a:schemeClr>
                </a:solidFill>
                <a:latin typeface="Arial" pitchFamily="34" charset="0"/>
                <a:cs typeface="Arial" pitchFamily="34" charset="0"/>
              </a:rPr>
              <a:t>El cráneo y </a:t>
            </a:r>
          </a:p>
          <a:p>
            <a:pPr>
              <a:buFont typeface="Arial" pitchFamily="34" charset="0"/>
              <a:buChar char="•"/>
            </a:pPr>
            <a:r>
              <a:rPr lang="es-MX" sz="2000" dirty="0" smtClean="0">
                <a:solidFill>
                  <a:schemeClr val="accent1">
                    <a:lumMod val="75000"/>
                  </a:schemeClr>
                </a:solidFill>
                <a:latin typeface="Arial" pitchFamily="34" charset="0"/>
                <a:cs typeface="Arial" pitchFamily="34" charset="0"/>
              </a:rPr>
              <a:t>La cara.</a:t>
            </a:r>
          </a:p>
          <a:p>
            <a:endParaRPr lang="es-MX" sz="2400" dirty="0" smtClean="0">
              <a:solidFill>
                <a:schemeClr val="accent1">
                  <a:lumMod val="75000"/>
                </a:schemeClr>
              </a:solidFill>
              <a:latin typeface="Arial" pitchFamily="34" charset="0"/>
              <a:cs typeface="Arial" pitchFamily="34" charset="0"/>
            </a:endParaRPr>
          </a:p>
          <a:p>
            <a:endParaRPr lang="es-MX" sz="2400" dirty="0">
              <a:solidFill>
                <a:schemeClr val="accent1">
                  <a:lumMod val="75000"/>
                </a:schemeClr>
              </a:solidFill>
              <a:latin typeface="Arial" pitchFamily="34" charset="0"/>
              <a:cs typeface="Arial" pitchFamily="34" charset="0"/>
            </a:endParaRPr>
          </a:p>
        </p:txBody>
      </p:sp>
      <p:pic>
        <p:nvPicPr>
          <p:cNvPr id="3" name="3 Imagen" descr="C4.bmp"/>
          <p:cNvPicPr>
            <a:picLocks noChangeAspect="1"/>
          </p:cNvPicPr>
          <p:nvPr/>
        </p:nvPicPr>
        <p:blipFill>
          <a:blip r:embed="rId3" cstate="print"/>
          <a:srcRect/>
          <a:stretch>
            <a:fillRect/>
          </a:stretch>
        </p:blipFill>
        <p:spPr bwMode="auto">
          <a:xfrm>
            <a:off x="2714612" y="2571744"/>
            <a:ext cx="4973638" cy="3960813"/>
          </a:xfrm>
          <a:prstGeom prst="rect">
            <a:avLst/>
          </a:prstGeom>
          <a:noFill/>
          <a:ln w="9525">
            <a:noFill/>
            <a:miter lim="800000"/>
            <a:headEnd/>
            <a:tailEnd/>
          </a:ln>
        </p:spPr>
      </p:pic>
      <p:sp>
        <p:nvSpPr>
          <p:cNvPr id="4" name="3 Rectángulo"/>
          <p:cNvSpPr/>
          <p:nvPr/>
        </p:nvSpPr>
        <p:spPr>
          <a:xfrm>
            <a:off x="6715140" y="6143644"/>
            <a:ext cx="1071570" cy="5000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975029"/>
            <a:ext cx="7786742" cy="1025211"/>
          </a:xfrm>
        </p:spPr>
        <p:txBody>
          <a:bodyPr>
            <a:normAutofit/>
          </a:bodyPr>
          <a:lstStyle/>
          <a:p>
            <a:r>
              <a:rPr lang="es-MX" sz="2000" dirty="0" smtClean="0">
                <a:latin typeface="Arial" pitchFamily="34" charset="0"/>
                <a:cs typeface="Arial" pitchFamily="34" charset="0"/>
              </a:rPr>
              <a:t>El primero  forma la caja  que contiene el  encéfalo  y el segundo  se halla  situado por abajo y adelante del   cráneo. </a:t>
            </a:r>
          </a:p>
          <a:p>
            <a:endParaRPr lang="es-MX" sz="2000" dirty="0">
              <a:latin typeface="Arial" pitchFamily="34" charset="0"/>
              <a:cs typeface="Arial" pitchFamily="34" charset="0"/>
            </a:endParaRPr>
          </a:p>
        </p:txBody>
      </p:sp>
      <p:pic>
        <p:nvPicPr>
          <p:cNvPr id="5" name="4 Imagen" descr="C12.bmp"/>
          <p:cNvPicPr>
            <a:picLocks noChangeAspect="1"/>
          </p:cNvPicPr>
          <p:nvPr/>
        </p:nvPicPr>
        <p:blipFill>
          <a:blip r:embed="rId3" cstate="print"/>
          <a:stretch>
            <a:fillRect/>
          </a:stretch>
        </p:blipFill>
        <p:spPr>
          <a:xfrm>
            <a:off x="2000232" y="3000372"/>
            <a:ext cx="4429156" cy="24482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285720" y="71414"/>
            <a:ext cx="8215370" cy="4572032"/>
          </a:xfrm>
          <a:prstGeom prst="rect">
            <a:avLst/>
          </a:prstGeom>
        </p:spPr>
        <p:txBody>
          <a:bodyPr>
            <a:norm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0" i="0"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hlinkClick r:id="rId3"/>
              </a:rPr>
              <a:t>1 Composición</a:t>
            </a:r>
            <a:endParaRPr kumimoji="0" lang="es-MX" sz="2800" b="0" i="0"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lang="es-MX" sz="2800" u="sng" dirty="0">
              <a:solidFill>
                <a:schemeClr val="accent4">
                  <a:lumMod val="50000"/>
                </a:schemeClr>
              </a:solidFill>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r>
              <a:rPr kumimoji="0" lang="es-MX" sz="2000" b="1" i="0" u="sng" strike="noStrike" kern="1200" cap="none" spc="0" normalizeH="0" baseline="0" noProof="0" dirty="0" smtClean="0">
                <a:ln>
                  <a:noFill/>
                </a:ln>
                <a:solidFill>
                  <a:schemeClr val="accent3">
                    <a:lumMod val="60000"/>
                    <a:lumOff val="40000"/>
                  </a:schemeClr>
                </a:solidFill>
                <a:effectLst/>
                <a:uLnTx/>
                <a:uFillTx/>
                <a:latin typeface="Arial" pitchFamily="34" charset="0"/>
                <a:cs typeface="Arial" pitchFamily="34" charset="0"/>
              </a:rPr>
              <a:t>EL ESQUELETO</a:t>
            </a: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r>
              <a:rPr kumimoji="0" lang="es-MX" sz="2000" b="0" i="0" u="sng" strike="noStrike" kern="1200" cap="none" spc="0" normalizeH="0" baseline="0" noProof="0" dirty="0" smtClean="0">
                <a:ln>
                  <a:noFill/>
                </a:ln>
                <a:effectLst/>
                <a:uLnTx/>
                <a:uFillTx/>
                <a:latin typeface="Arial" pitchFamily="34" charset="0"/>
                <a:cs typeface="Arial" pitchFamily="34" charset="0"/>
              </a:rPr>
              <a:t> </a:t>
            </a:r>
          </a:p>
          <a:p>
            <a:pPr marL="274320" lvl="0" indent="-274320" algn="just">
              <a:spcBef>
                <a:spcPts val="600"/>
              </a:spcBef>
              <a:buClr>
                <a:schemeClr val="accent1"/>
              </a:buClr>
              <a:buSzPct val="70000"/>
              <a:buFont typeface="Arial" pitchFamily="34" charset="0"/>
              <a:buChar char="•"/>
            </a:pPr>
            <a:r>
              <a:rPr lang="es-MX" sz="2000" dirty="0" smtClean="0">
                <a:latin typeface="Arial" pitchFamily="34" charset="0"/>
                <a:cs typeface="Arial" pitchFamily="34" charset="0"/>
              </a:rPr>
              <a:t>El </a:t>
            </a:r>
            <a:r>
              <a:rPr lang="es-MX" sz="2000" b="1" dirty="0" smtClean="0">
                <a:latin typeface="Arial" pitchFamily="34" charset="0"/>
                <a:cs typeface="Arial" pitchFamily="34" charset="0"/>
              </a:rPr>
              <a:t>esqueleto humano</a:t>
            </a:r>
            <a:r>
              <a:rPr lang="es-MX" sz="2000" dirty="0" smtClean="0">
                <a:latin typeface="Arial" pitchFamily="34" charset="0"/>
                <a:cs typeface="Arial" pitchFamily="34" charset="0"/>
              </a:rPr>
              <a:t> es el conjunto total y organizado de </a:t>
            </a:r>
            <a:r>
              <a:rPr lang="es-MX" sz="2000" dirty="0" smtClean="0">
                <a:latin typeface="Arial" pitchFamily="34" charset="0"/>
                <a:cs typeface="Arial" pitchFamily="34" charset="0"/>
                <a:hlinkClick r:id="rId3" tooltip="Hueso"/>
              </a:rPr>
              <a:t>piezas óseas</a:t>
            </a:r>
            <a:r>
              <a:rPr lang="es-MX" sz="2000" dirty="0" smtClean="0">
                <a:latin typeface="Arial" pitchFamily="34" charset="0"/>
                <a:cs typeface="Arial" pitchFamily="34" charset="0"/>
              </a:rPr>
              <a:t> que proporciona al cuerpo humano una firme estructura multifuncional (locomoción, protección, contención, sustento, etc.). A excepción del hueso </a:t>
            </a:r>
            <a:r>
              <a:rPr lang="es-MX" sz="2000" dirty="0" smtClean="0">
                <a:latin typeface="Arial" pitchFamily="34" charset="0"/>
                <a:cs typeface="Arial" pitchFamily="34" charset="0"/>
                <a:hlinkClick r:id="rId4" tooltip="Hioides"/>
              </a:rPr>
              <a:t>hioides</a:t>
            </a:r>
            <a:r>
              <a:rPr lang="es-MX" sz="2000" dirty="0" smtClean="0">
                <a:latin typeface="Arial" pitchFamily="34" charset="0"/>
                <a:cs typeface="Arial" pitchFamily="34" charset="0"/>
              </a:rPr>
              <a:t>  que se halla separado del esqueleto, todos los huesos están articulados entre sí, soportados por estructuras conectivas complementarias como </a:t>
            </a:r>
            <a:r>
              <a:rPr lang="es-MX" sz="2000" dirty="0" smtClean="0">
                <a:latin typeface="Arial" pitchFamily="34" charset="0"/>
                <a:cs typeface="Arial" pitchFamily="34" charset="0"/>
                <a:hlinkClick r:id="rId5" tooltip="Ligamento"/>
              </a:rPr>
              <a:t>ligamentos</a:t>
            </a:r>
            <a:r>
              <a:rPr lang="es-MX" sz="2000" dirty="0" smtClean="0">
                <a:latin typeface="Arial" pitchFamily="34" charset="0"/>
                <a:cs typeface="Arial" pitchFamily="34" charset="0"/>
              </a:rPr>
              <a:t>, </a:t>
            </a:r>
            <a:r>
              <a:rPr lang="es-MX" sz="2000" dirty="0" smtClean="0">
                <a:latin typeface="Arial" pitchFamily="34" charset="0"/>
                <a:cs typeface="Arial" pitchFamily="34" charset="0"/>
                <a:hlinkClick r:id="rId6" tooltip="Tendón"/>
              </a:rPr>
              <a:t>tendones</a:t>
            </a:r>
            <a:r>
              <a:rPr lang="es-MX" sz="2000" dirty="0" smtClean="0">
                <a:latin typeface="Arial" pitchFamily="34" charset="0"/>
                <a:cs typeface="Arial" pitchFamily="34" charset="0"/>
              </a:rPr>
              <a:t>, </a:t>
            </a:r>
            <a:r>
              <a:rPr lang="es-MX" sz="2000" dirty="0" smtClean="0">
                <a:latin typeface="Arial" pitchFamily="34" charset="0"/>
                <a:cs typeface="Arial" pitchFamily="34" charset="0"/>
                <a:hlinkClick r:id="rId7" tooltip="Músculo"/>
              </a:rPr>
              <a:t>músculos</a:t>
            </a:r>
            <a:r>
              <a:rPr lang="es-MX" sz="2000" dirty="0" smtClean="0">
                <a:latin typeface="Arial" pitchFamily="34" charset="0"/>
                <a:cs typeface="Arial" pitchFamily="34" charset="0"/>
              </a:rPr>
              <a:t> y </a:t>
            </a:r>
            <a:r>
              <a:rPr lang="es-MX" sz="2000" dirty="0" smtClean="0">
                <a:latin typeface="Arial" pitchFamily="34" charset="0"/>
                <a:cs typeface="Arial" pitchFamily="34" charset="0"/>
                <a:hlinkClick r:id="rId8" tooltip="Tejido cartilaginoso"/>
              </a:rPr>
              <a:t>cartílagos</a:t>
            </a:r>
            <a:r>
              <a:rPr lang="es-MX" sz="2000" dirty="0" smtClean="0">
                <a:latin typeface="Arial" pitchFamily="34" charset="0"/>
                <a:cs typeface="Arial" pitchFamily="34" charset="0"/>
              </a:rPr>
              <a:t>.</a:t>
            </a:r>
          </a:p>
          <a:p>
            <a:pPr marL="274320" lvl="0" indent="-274320" algn="just">
              <a:spcBef>
                <a:spcPts val="600"/>
              </a:spcBef>
              <a:buClr>
                <a:schemeClr val="accent1"/>
              </a:buClr>
              <a:buSzPct val="70000"/>
              <a:buFont typeface="Arial" pitchFamily="34" charset="0"/>
              <a:buChar char="•"/>
            </a:pPr>
            <a:r>
              <a:rPr lang="es-MX" sz="2000" dirty="0" smtClean="0">
                <a:latin typeface="Arial" pitchFamily="34" charset="0"/>
                <a:cs typeface="Arial" pitchFamily="34" charset="0"/>
              </a:rPr>
              <a:t>La constitución general del hueso es la del tejido óseo.</a:t>
            </a: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1600" b="0" i="0"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lang="es-MX" sz="2800" u="sng" dirty="0">
              <a:solidFill>
                <a:schemeClr val="accent4">
                  <a:lumMod val="50000"/>
                </a:schemeClr>
              </a:solidFill>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28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2400" b="0" i="0" u="none" strike="noStrike" kern="1200" cap="none" spc="0" normalizeH="0" baseline="0" noProof="0" dirty="0">
              <a:ln>
                <a:noFill/>
              </a:ln>
              <a:solidFill>
                <a:schemeClr val="accent4">
                  <a:lumMod val="50000"/>
                </a:schemeClr>
              </a:solidFill>
              <a:effectLst/>
              <a:uLnTx/>
              <a:uFillTx/>
              <a:latin typeface="Arial" pitchFamily="34" charset="0"/>
              <a:cs typeface="Arial" pitchFamily="34" charset="0"/>
            </a:endParaRPr>
          </a:p>
        </p:txBody>
      </p:sp>
      <p:grpSp>
        <p:nvGrpSpPr>
          <p:cNvPr id="8" name="7 Grupo"/>
          <p:cNvGrpSpPr/>
          <p:nvPr/>
        </p:nvGrpSpPr>
        <p:grpSpPr>
          <a:xfrm rot="16200000">
            <a:off x="6429388" y="5000636"/>
            <a:ext cx="2357454" cy="642942"/>
            <a:chOff x="2071670" y="4714884"/>
            <a:chExt cx="4643470" cy="1377850"/>
          </a:xfrm>
        </p:grpSpPr>
        <p:pic>
          <p:nvPicPr>
            <p:cNvPr id="5" name="Picture 2" descr="weffw"/>
            <p:cNvPicPr>
              <a:picLocks noChangeAspect="1" noChangeArrowheads="1"/>
            </p:cNvPicPr>
            <p:nvPr/>
          </p:nvPicPr>
          <p:blipFill>
            <a:blip r:embed="rId9" cstate="print"/>
            <a:srcRect l="86604"/>
            <a:stretch>
              <a:fillRect/>
            </a:stretch>
          </p:blipFill>
          <p:spPr bwMode="auto">
            <a:xfrm rot="16200000">
              <a:off x="3766077" y="3020477"/>
              <a:ext cx="1234974" cy="4623788"/>
            </a:xfrm>
            <a:prstGeom prst="rect">
              <a:avLst/>
            </a:prstGeom>
            <a:noFill/>
          </p:spPr>
        </p:pic>
        <p:sp>
          <p:nvSpPr>
            <p:cNvPr id="6" name="5 Rectángulo"/>
            <p:cNvSpPr/>
            <p:nvPr/>
          </p:nvSpPr>
          <p:spPr>
            <a:xfrm rot="16200000">
              <a:off x="3786182" y="5592668"/>
              <a:ext cx="357190" cy="6429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rot="16200000">
              <a:off x="6215074" y="5592668"/>
              <a:ext cx="357190" cy="6429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85728"/>
            <a:ext cx="2733677" cy="550885"/>
          </a:xfrm>
        </p:spPr>
        <p:txBody>
          <a:bodyPr/>
          <a:lstStyle/>
          <a:p>
            <a:pPr fontAlgn="auto">
              <a:spcAft>
                <a:spcPts val="0"/>
              </a:spcAft>
              <a:defRPr/>
            </a:pPr>
            <a:r>
              <a:rPr lang="es-MX" dirty="0" smtClean="0">
                <a:solidFill>
                  <a:schemeClr val="accent1">
                    <a:lumMod val="75000"/>
                  </a:schemeClr>
                </a:solidFill>
              </a:rPr>
              <a:t>CABEZA</a:t>
            </a:r>
            <a:endParaRPr lang="es-MX" dirty="0">
              <a:solidFill>
                <a:schemeClr val="accent1">
                  <a:lumMod val="75000"/>
                </a:schemeClr>
              </a:solidFill>
            </a:endParaRPr>
          </a:p>
        </p:txBody>
      </p:sp>
      <p:sp>
        <p:nvSpPr>
          <p:cNvPr id="3" name="2 Marcador de contenido"/>
          <p:cNvSpPr>
            <a:spLocks noGrp="1"/>
          </p:cNvSpPr>
          <p:nvPr>
            <p:ph idx="1"/>
          </p:nvPr>
        </p:nvSpPr>
        <p:spPr>
          <a:xfrm>
            <a:off x="539750" y="981075"/>
            <a:ext cx="7818464" cy="5375275"/>
          </a:xfrm>
        </p:spPr>
        <p:txBody>
          <a:bodyPr>
            <a:normAutofit/>
          </a:bodyPr>
          <a:lstStyle/>
          <a:p>
            <a:pPr marL="411480" fontAlgn="auto">
              <a:spcAft>
                <a:spcPts val="0"/>
              </a:spcAft>
              <a:buFont typeface="Wingdings"/>
              <a:buChar char=""/>
              <a:defRPr/>
            </a:pPr>
            <a:r>
              <a:rPr lang="es-MX" sz="2000" i="1" cap="all" dirty="0" smtClean="0">
                <a:latin typeface="Arial" pitchFamily="34" charset="0"/>
                <a:cs typeface="Arial" pitchFamily="34" charset="0"/>
              </a:rPr>
              <a:t>La cabeza contiene </a:t>
            </a:r>
            <a:r>
              <a:rPr lang="es-MX" sz="2000" i="1" dirty="0" smtClean="0">
                <a:latin typeface="Arial" pitchFamily="34" charset="0"/>
                <a:cs typeface="Arial" pitchFamily="34" charset="0"/>
              </a:rPr>
              <a:t>14 HUESOS</a:t>
            </a:r>
          </a:p>
          <a:p>
            <a:pPr marL="411480" fontAlgn="auto">
              <a:spcAft>
                <a:spcPts val="0"/>
              </a:spcAft>
              <a:buNone/>
              <a:defRPr/>
            </a:pPr>
            <a:endParaRPr lang="es-MX" sz="2000" dirty="0" smtClean="0">
              <a:latin typeface="Arial" pitchFamily="34" charset="0"/>
              <a:cs typeface="Arial" pitchFamily="34" charset="0"/>
            </a:endParaRPr>
          </a:p>
          <a:p>
            <a:pPr marL="411480" fontAlgn="auto">
              <a:spcAft>
                <a:spcPts val="0"/>
              </a:spcAft>
              <a:buNone/>
              <a:defRPr/>
            </a:pPr>
            <a:r>
              <a:rPr lang="es-MX" sz="2000" b="1" i="1" u="sng" dirty="0" smtClean="0">
                <a:latin typeface="Arial" pitchFamily="34" charset="0"/>
                <a:cs typeface="Arial" pitchFamily="34" charset="0"/>
              </a:rPr>
              <a:t>PARES</a:t>
            </a:r>
          </a:p>
          <a:p>
            <a:pPr marL="411480" fontAlgn="auto">
              <a:spcAft>
                <a:spcPts val="0"/>
              </a:spcAft>
              <a:buFont typeface="Wingdings"/>
              <a:buChar char=""/>
              <a:defRPr/>
            </a:pPr>
            <a:r>
              <a:rPr lang="es-MX" sz="2000" dirty="0" smtClean="0">
                <a:latin typeface="Arial" pitchFamily="34" charset="0"/>
                <a:cs typeface="Arial" pitchFamily="34" charset="0"/>
              </a:rPr>
              <a:t>Huesos Nasales</a:t>
            </a:r>
          </a:p>
          <a:p>
            <a:pPr marL="411480" fontAlgn="auto">
              <a:spcAft>
                <a:spcPts val="0"/>
              </a:spcAft>
              <a:buFont typeface="Wingdings"/>
              <a:buChar char=""/>
              <a:defRPr/>
            </a:pPr>
            <a:r>
              <a:rPr lang="es-MX" sz="2000" dirty="0" smtClean="0">
                <a:latin typeface="Arial" pitchFamily="34" charset="0"/>
                <a:cs typeface="Arial" pitchFamily="34" charset="0"/>
              </a:rPr>
              <a:t>Maxilares</a:t>
            </a:r>
          </a:p>
          <a:p>
            <a:pPr marL="411480" fontAlgn="auto">
              <a:spcAft>
                <a:spcPts val="0"/>
              </a:spcAft>
              <a:buFont typeface="Wingdings"/>
              <a:buChar char=""/>
              <a:defRPr/>
            </a:pPr>
            <a:r>
              <a:rPr lang="es-MX" sz="2000" dirty="0" smtClean="0">
                <a:latin typeface="Arial" pitchFamily="34" charset="0"/>
                <a:cs typeface="Arial" pitchFamily="34" charset="0"/>
              </a:rPr>
              <a:t>Unguis</a:t>
            </a:r>
          </a:p>
          <a:p>
            <a:pPr marL="411480" fontAlgn="auto">
              <a:spcAft>
                <a:spcPts val="0"/>
              </a:spcAft>
              <a:buFont typeface="Wingdings"/>
              <a:buChar char=""/>
              <a:defRPr/>
            </a:pPr>
            <a:r>
              <a:rPr lang="es-MX" sz="2000" dirty="0" smtClean="0">
                <a:latin typeface="Arial" pitchFamily="34" charset="0"/>
                <a:cs typeface="Arial" pitchFamily="34" charset="0"/>
              </a:rPr>
              <a:t>Cornetes inferiores</a:t>
            </a:r>
          </a:p>
          <a:p>
            <a:pPr marL="411480" fontAlgn="auto">
              <a:spcAft>
                <a:spcPts val="0"/>
              </a:spcAft>
              <a:buFont typeface="Wingdings"/>
              <a:buChar char=""/>
              <a:defRPr/>
            </a:pPr>
            <a:r>
              <a:rPr lang="es-MX" sz="2000" dirty="0" smtClean="0">
                <a:latin typeface="Arial" pitchFamily="34" charset="0"/>
                <a:cs typeface="Arial" pitchFamily="34" charset="0"/>
              </a:rPr>
              <a:t>Palatino</a:t>
            </a:r>
          </a:p>
          <a:p>
            <a:pPr marL="411480" fontAlgn="auto">
              <a:spcAft>
                <a:spcPts val="0"/>
              </a:spcAft>
              <a:buNone/>
              <a:defRPr/>
            </a:pPr>
            <a:endParaRPr lang="es-MX" sz="2000" dirty="0" smtClean="0">
              <a:latin typeface="Arial" pitchFamily="34" charset="0"/>
              <a:cs typeface="Arial" pitchFamily="34" charset="0"/>
            </a:endParaRPr>
          </a:p>
          <a:p>
            <a:pPr marL="411480" fontAlgn="auto">
              <a:spcAft>
                <a:spcPts val="0"/>
              </a:spcAft>
              <a:buNone/>
              <a:defRPr/>
            </a:pPr>
            <a:r>
              <a:rPr lang="es-MX" sz="2000" b="1" i="1" u="sng" dirty="0" smtClean="0">
                <a:latin typeface="Arial" pitchFamily="34" charset="0"/>
                <a:cs typeface="Arial" pitchFamily="34" charset="0"/>
              </a:rPr>
              <a:t>IMPARES</a:t>
            </a:r>
          </a:p>
          <a:p>
            <a:pPr marL="411480" fontAlgn="auto">
              <a:spcAft>
                <a:spcPts val="0"/>
              </a:spcAft>
              <a:buFont typeface="Wingdings"/>
              <a:buChar char=""/>
              <a:defRPr/>
            </a:pPr>
            <a:r>
              <a:rPr lang="es-MX" sz="2000" dirty="0" err="1" smtClean="0">
                <a:latin typeface="Arial" pitchFamily="34" charset="0"/>
                <a:cs typeface="Arial" pitchFamily="34" charset="0"/>
              </a:rPr>
              <a:t>Vomer</a:t>
            </a:r>
            <a:endParaRPr lang="es-MX" sz="2000" dirty="0" smtClean="0">
              <a:latin typeface="Arial" pitchFamily="34" charset="0"/>
              <a:cs typeface="Arial" pitchFamily="34" charset="0"/>
            </a:endParaRPr>
          </a:p>
          <a:p>
            <a:pPr marL="411480" fontAlgn="auto">
              <a:spcAft>
                <a:spcPts val="0"/>
              </a:spcAft>
              <a:buFont typeface="Wingdings"/>
              <a:buChar char=""/>
              <a:defRPr/>
            </a:pPr>
            <a:r>
              <a:rPr lang="es-MX" sz="2000" dirty="0" smtClean="0">
                <a:latin typeface="Arial" pitchFamily="34" charset="0"/>
                <a:cs typeface="Arial" pitchFamily="34" charset="0"/>
              </a:rPr>
              <a:t>Mandibular o Maxilar inferior (2)</a:t>
            </a:r>
          </a:p>
          <a:p>
            <a:pPr marL="411480" fontAlgn="auto">
              <a:spcAft>
                <a:spcPts val="0"/>
              </a:spcAft>
              <a:buFont typeface="Wingdings"/>
              <a:buChar char=""/>
              <a:defRPr/>
            </a:pPr>
            <a:endParaRPr lang="es-MX" sz="2000" dirty="0">
              <a:latin typeface="Arial" pitchFamily="34" charset="0"/>
              <a:cs typeface="Arial" pitchFamily="34" charset="0"/>
            </a:endParaRPr>
          </a:p>
        </p:txBody>
      </p:sp>
      <p:pic>
        <p:nvPicPr>
          <p:cNvPr id="9220" name="3 Imagen" descr="C4.bmp"/>
          <p:cNvPicPr>
            <a:picLocks noChangeAspect="1"/>
          </p:cNvPicPr>
          <p:nvPr/>
        </p:nvPicPr>
        <p:blipFill>
          <a:blip r:embed="rId3" cstate="print"/>
          <a:srcRect/>
          <a:stretch>
            <a:fillRect/>
          </a:stretch>
        </p:blipFill>
        <p:spPr bwMode="auto">
          <a:xfrm>
            <a:off x="4143372" y="1643050"/>
            <a:ext cx="3714776" cy="3500462"/>
          </a:xfrm>
          <a:prstGeom prst="rect">
            <a:avLst/>
          </a:prstGeom>
          <a:noFill/>
          <a:ln w="9525">
            <a:noFill/>
            <a:miter lim="800000"/>
            <a:headEnd/>
            <a:tailEnd/>
          </a:ln>
        </p:spPr>
      </p:pic>
      <p:sp>
        <p:nvSpPr>
          <p:cNvPr id="5" name="4 Rectángulo"/>
          <p:cNvSpPr/>
          <p:nvPr/>
        </p:nvSpPr>
        <p:spPr>
          <a:xfrm>
            <a:off x="7358082" y="5286388"/>
            <a:ext cx="107157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85728"/>
            <a:ext cx="7901014" cy="1643074"/>
          </a:xfrm>
        </p:spPr>
        <p:txBody>
          <a:bodyPr>
            <a:normAutofit/>
          </a:bodyPr>
          <a:lstStyle/>
          <a:p>
            <a:r>
              <a:rPr lang="es-MX" sz="2000" b="1" dirty="0" smtClean="0">
                <a:latin typeface="Arial" pitchFamily="34" charset="0"/>
                <a:cs typeface="Arial" pitchFamily="34" charset="0"/>
              </a:rPr>
              <a:t> </a:t>
            </a:r>
            <a:r>
              <a:rPr lang="es-MX" sz="2000" dirty="0" smtClean="0">
                <a:latin typeface="Arial" pitchFamily="34" charset="0"/>
                <a:cs typeface="Arial" pitchFamily="34" charset="0"/>
              </a:rPr>
              <a:t>En  la </a:t>
            </a:r>
            <a:r>
              <a:rPr lang="es-MX" sz="2000" b="1" u="sng" dirty="0" smtClean="0">
                <a:latin typeface="Arial" pitchFamily="34" charset="0"/>
                <a:cs typeface="Arial" pitchFamily="34" charset="0"/>
              </a:rPr>
              <a:t>cabeza</a:t>
            </a:r>
            <a:r>
              <a:rPr lang="es-MX" sz="2000" dirty="0" smtClean="0">
                <a:latin typeface="Arial" pitchFamily="34" charset="0"/>
                <a:cs typeface="Arial" pitchFamily="34" charset="0"/>
              </a:rPr>
              <a:t>  se distingue y se estudia por separado  </a:t>
            </a:r>
          </a:p>
          <a:p>
            <a:pPr marL="624078" indent="-514350">
              <a:buFont typeface="+mj-lt"/>
              <a:buAutoNum type="arabicPeriod"/>
            </a:pPr>
            <a:r>
              <a:rPr lang="es-MX" sz="2000" dirty="0" smtClean="0">
                <a:latin typeface="Arial" pitchFamily="34" charset="0"/>
                <a:cs typeface="Arial" pitchFamily="34" charset="0"/>
              </a:rPr>
              <a:t>el  esqueleto del  </a:t>
            </a:r>
            <a:r>
              <a:rPr lang="es-MX" sz="2000" b="1" dirty="0" smtClean="0">
                <a:solidFill>
                  <a:schemeClr val="accent1">
                    <a:lumMod val="75000"/>
                  </a:schemeClr>
                </a:solidFill>
                <a:latin typeface="Arial" pitchFamily="34" charset="0"/>
                <a:cs typeface="Arial" pitchFamily="34" charset="0"/>
              </a:rPr>
              <a:t>cráneo</a:t>
            </a:r>
            <a:r>
              <a:rPr lang="es-MX" sz="2000" dirty="0" smtClean="0">
                <a:solidFill>
                  <a:srgbClr val="FF0000"/>
                </a:solidFill>
                <a:latin typeface="Arial" pitchFamily="34" charset="0"/>
                <a:cs typeface="Arial" pitchFamily="34" charset="0"/>
              </a:rPr>
              <a:t> </a:t>
            </a:r>
            <a:r>
              <a:rPr lang="es-MX" sz="2000" dirty="0" smtClean="0">
                <a:latin typeface="Arial" pitchFamily="34" charset="0"/>
                <a:cs typeface="Arial" pitchFamily="34" charset="0"/>
              </a:rPr>
              <a:t> </a:t>
            </a:r>
          </a:p>
          <a:p>
            <a:pPr marL="624078" indent="-514350">
              <a:buFont typeface="+mj-lt"/>
              <a:buAutoNum type="arabicPeriod"/>
            </a:pPr>
            <a:r>
              <a:rPr lang="es-MX" sz="2000" dirty="0" smtClean="0">
                <a:latin typeface="Arial" pitchFamily="34" charset="0"/>
                <a:cs typeface="Arial" pitchFamily="34" charset="0"/>
              </a:rPr>
              <a:t>Y el de la </a:t>
            </a:r>
            <a:r>
              <a:rPr lang="es-MX" sz="2000" b="1" dirty="0" smtClean="0">
                <a:solidFill>
                  <a:schemeClr val="accent1">
                    <a:lumMod val="75000"/>
                  </a:schemeClr>
                </a:solidFill>
                <a:latin typeface="Arial" pitchFamily="34" charset="0"/>
                <a:cs typeface="Arial" pitchFamily="34" charset="0"/>
              </a:rPr>
              <a:t>cara. </a:t>
            </a:r>
          </a:p>
          <a:p>
            <a:endParaRPr lang="es-MX" sz="2000" dirty="0" smtClean="0">
              <a:latin typeface="Arial" pitchFamily="34" charset="0"/>
              <a:cs typeface="Arial" pitchFamily="34" charset="0"/>
            </a:endParaRPr>
          </a:p>
          <a:p>
            <a:endParaRPr lang="es-MX" sz="2000" dirty="0">
              <a:latin typeface="Arial" pitchFamily="34" charset="0"/>
              <a:cs typeface="Arial" pitchFamily="34" charset="0"/>
            </a:endParaRPr>
          </a:p>
        </p:txBody>
      </p:sp>
      <p:pic>
        <p:nvPicPr>
          <p:cNvPr id="5" name="4 Imagen" descr="C2.bmp"/>
          <p:cNvPicPr>
            <a:picLocks noChangeAspect="1"/>
          </p:cNvPicPr>
          <p:nvPr/>
        </p:nvPicPr>
        <p:blipFill>
          <a:blip r:embed="rId3" cstate="print"/>
          <a:stretch>
            <a:fillRect/>
          </a:stretch>
        </p:blipFill>
        <p:spPr>
          <a:xfrm>
            <a:off x="1744878" y="1714488"/>
            <a:ext cx="5184576" cy="357557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17.jpg"/>
          <p:cNvPicPr>
            <a:picLocks noChangeAspect="1"/>
          </p:cNvPicPr>
          <p:nvPr/>
        </p:nvPicPr>
        <p:blipFill>
          <a:blip r:embed="rId3" cstate="print"/>
          <a:stretch>
            <a:fillRect/>
          </a:stretch>
        </p:blipFill>
        <p:spPr>
          <a:xfrm>
            <a:off x="1857356" y="2143116"/>
            <a:ext cx="5357850" cy="3948471"/>
          </a:xfrm>
          <a:prstGeom prst="rect">
            <a:avLst/>
          </a:prstGeom>
        </p:spPr>
      </p:pic>
      <p:sp>
        <p:nvSpPr>
          <p:cNvPr id="2" name="1 Marcador de contenido"/>
          <p:cNvSpPr>
            <a:spLocks noGrp="1"/>
          </p:cNvSpPr>
          <p:nvPr>
            <p:ph idx="1"/>
          </p:nvPr>
        </p:nvSpPr>
        <p:spPr>
          <a:xfrm>
            <a:off x="571472" y="474392"/>
            <a:ext cx="7786742" cy="1382972"/>
          </a:xfrm>
        </p:spPr>
        <p:txBody>
          <a:bodyPr>
            <a:normAutofit fontScale="92500" lnSpcReduction="10000"/>
          </a:bodyPr>
          <a:lstStyle/>
          <a:p>
            <a:pPr>
              <a:buNone/>
            </a:pPr>
            <a:r>
              <a:rPr lang="es-MX" sz="2600" dirty="0" smtClean="0">
                <a:solidFill>
                  <a:schemeClr val="accent1">
                    <a:lumMod val="75000"/>
                  </a:schemeClr>
                </a:solidFill>
                <a:latin typeface="Arial" pitchFamily="34" charset="0"/>
                <a:cs typeface="Arial" pitchFamily="34" charset="0"/>
              </a:rPr>
              <a:t>EN LA CARA </a:t>
            </a:r>
          </a:p>
          <a:p>
            <a:pPr>
              <a:buNone/>
            </a:pPr>
            <a:endParaRPr lang="es-MX" sz="2000" dirty="0" smtClean="0">
              <a:latin typeface="Arial" pitchFamily="34" charset="0"/>
              <a:cs typeface="Arial" pitchFamily="34" charset="0"/>
            </a:endParaRPr>
          </a:p>
          <a:p>
            <a:pPr algn="just"/>
            <a:r>
              <a:rPr lang="es-MX" sz="2200" dirty="0" smtClean="0">
                <a:latin typeface="Arial" pitchFamily="34" charset="0"/>
                <a:cs typeface="Arial" pitchFamily="34" charset="0"/>
              </a:rPr>
              <a:t>Las cavidades orbitarias, nasales y bucal se abren principalmente en la cara. </a:t>
            </a:r>
          </a:p>
          <a:p>
            <a:pPr algn="just"/>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85720" y="1000108"/>
            <a:ext cx="8143932" cy="2071702"/>
          </a:xfrm>
        </p:spPr>
        <p:txBody>
          <a:bodyPr>
            <a:normAutofit/>
          </a:bodyPr>
          <a:lstStyle/>
          <a:p>
            <a:pPr algn="just">
              <a:buNone/>
            </a:pPr>
            <a:r>
              <a:rPr lang="es-MX" sz="2000" dirty="0" smtClean="0">
                <a:latin typeface="Arial" pitchFamily="34" charset="0"/>
                <a:cs typeface="Arial" pitchFamily="34" charset="0"/>
              </a:rPr>
              <a:t>El esqueleto  del cráneo está formado por 8  huesos: </a:t>
            </a:r>
          </a:p>
          <a:p>
            <a:pPr algn="just"/>
            <a:r>
              <a:rPr lang="es-MX" sz="2000" dirty="0" smtClean="0">
                <a:latin typeface="Arial" pitchFamily="34" charset="0"/>
                <a:cs typeface="Arial" pitchFamily="34" charset="0"/>
              </a:rPr>
              <a:t>Cuatro (dos temporales y dos parietales) son pares  y simétricamente colocados. </a:t>
            </a:r>
          </a:p>
          <a:p>
            <a:pPr algn="just"/>
            <a:r>
              <a:rPr lang="es-MX" sz="2000" dirty="0" smtClean="0">
                <a:latin typeface="Arial" pitchFamily="34" charset="0"/>
                <a:cs typeface="Arial" pitchFamily="34" charset="0"/>
              </a:rPr>
              <a:t>Los otros cuatro (frontal, etmoides, esfenoides  y occipital) son impares y están en la línea media. </a:t>
            </a:r>
            <a:endParaRPr lang="es-MX" sz="2000" dirty="0">
              <a:latin typeface="Arial" pitchFamily="34" charset="0"/>
              <a:cs typeface="Arial" pitchFamily="34" charset="0"/>
            </a:endParaRPr>
          </a:p>
        </p:txBody>
      </p:sp>
      <p:sp>
        <p:nvSpPr>
          <p:cNvPr id="3" name="2 Título"/>
          <p:cNvSpPr>
            <a:spLocks noGrp="1"/>
          </p:cNvSpPr>
          <p:nvPr>
            <p:ph type="title"/>
          </p:nvPr>
        </p:nvSpPr>
        <p:spPr>
          <a:xfrm>
            <a:off x="285720" y="357166"/>
            <a:ext cx="1714512" cy="500066"/>
          </a:xfrm>
        </p:spPr>
        <p:txBody>
          <a:bodyPr>
            <a:noAutofit/>
          </a:bodyPr>
          <a:lstStyle/>
          <a:p>
            <a:pPr algn="just"/>
            <a:r>
              <a:rPr lang="es-MX" sz="2400" dirty="0" smtClean="0">
                <a:solidFill>
                  <a:schemeClr val="accent1">
                    <a:lumMod val="75000"/>
                  </a:schemeClr>
                </a:solidFill>
                <a:latin typeface="Arial" pitchFamily="34" charset="0"/>
                <a:cs typeface="Arial" pitchFamily="34" charset="0"/>
              </a:rPr>
              <a:t>El Cráneo </a:t>
            </a:r>
            <a:endParaRPr lang="es-MX" sz="2400" dirty="0">
              <a:solidFill>
                <a:schemeClr val="accent1">
                  <a:lumMod val="75000"/>
                </a:schemeClr>
              </a:solidFill>
              <a:latin typeface="Arial" pitchFamily="34" charset="0"/>
              <a:cs typeface="Arial" pitchFamily="34" charset="0"/>
            </a:endParaRPr>
          </a:p>
        </p:txBody>
      </p:sp>
      <p:pic>
        <p:nvPicPr>
          <p:cNvPr id="4" name="3 Imagen" descr="C7.bmp"/>
          <p:cNvPicPr>
            <a:picLocks noChangeAspect="1"/>
          </p:cNvPicPr>
          <p:nvPr/>
        </p:nvPicPr>
        <p:blipFill>
          <a:blip r:embed="rId3" cstate="print"/>
          <a:stretch>
            <a:fillRect/>
          </a:stretch>
        </p:blipFill>
        <p:spPr>
          <a:xfrm>
            <a:off x="2428860" y="2928934"/>
            <a:ext cx="3429024" cy="321471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4" y="1285860"/>
            <a:ext cx="7643834" cy="2571768"/>
          </a:xfrm>
        </p:spPr>
        <p:txBody>
          <a:bodyPr>
            <a:normAutofit/>
          </a:bodyPr>
          <a:lstStyle/>
          <a:p>
            <a:pPr algn="just"/>
            <a:r>
              <a:rPr lang="es-MX" sz="2000" dirty="0" smtClean="0">
                <a:latin typeface="Arial" pitchFamily="34" charset="0"/>
                <a:cs typeface="Arial" pitchFamily="34" charset="0"/>
              </a:rPr>
              <a:t> Es  un hueso plano e impar situado  en la parte  anterior   del cráneo. </a:t>
            </a:r>
          </a:p>
          <a:p>
            <a:pPr algn="just"/>
            <a:r>
              <a:rPr lang="es-MX" sz="2000" dirty="0" smtClean="0">
                <a:latin typeface="Arial" pitchFamily="34" charset="0"/>
                <a:cs typeface="Arial" pitchFamily="34" charset="0"/>
              </a:rPr>
              <a:t>Presenta una </a:t>
            </a:r>
            <a:r>
              <a:rPr lang="es-MX" sz="2000" b="1" i="1" dirty="0" smtClean="0">
                <a:latin typeface="Arial" pitchFamily="34" charset="0"/>
                <a:cs typeface="Arial" pitchFamily="34" charset="0"/>
              </a:rPr>
              <a:t>porción  vertical superior  </a:t>
            </a:r>
            <a:r>
              <a:rPr lang="es-MX" sz="2000" dirty="0" smtClean="0">
                <a:latin typeface="Arial" pitchFamily="34" charset="0"/>
                <a:cs typeface="Arial" pitchFamily="34" charset="0"/>
              </a:rPr>
              <a:t>que contribuye  a formar la bóveda craneana y  </a:t>
            </a:r>
          </a:p>
          <a:p>
            <a:pPr algn="just"/>
            <a:r>
              <a:rPr lang="es-MX" sz="2000" dirty="0" smtClean="0">
                <a:latin typeface="Arial" pitchFamily="34" charset="0"/>
                <a:cs typeface="Arial" pitchFamily="34" charset="0"/>
              </a:rPr>
              <a:t>Otra </a:t>
            </a:r>
            <a:r>
              <a:rPr lang="es-MX" sz="2000" b="1" i="1" dirty="0" smtClean="0">
                <a:latin typeface="Arial" pitchFamily="34" charset="0"/>
                <a:cs typeface="Arial" pitchFamily="34" charset="0"/>
              </a:rPr>
              <a:t>horizontal inferior</a:t>
            </a:r>
            <a:r>
              <a:rPr lang="es-MX" sz="2000" dirty="0" smtClean="0">
                <a:latin typeface="Arial" pitchFamily="34" charset="0"/>
                <a:cs typeface="Arial" pitchFamily="34" charset="0"/>
              </a:rPr>
              <a:t>  que constituye parte de la bóveda de las cavidades orbitarias. </a:t>
            </a:r>
          </a:p>
        </p:txBody>
      </p:sp>
      <p:sp>
        <p:nvSpPr>
          <p:cNvPr id="3" name="2 Título"/>
          <p:cNvSpPr>
            <a:spLocks noGrp="1"/>
          </p:cNvSpPr>
          <p:nvPr>
            <p:ph type="title"/>
          </p:nvPr>
        </p:nvSpPr>
        <p:spPr>
          <a:xfrm>
            <a:off x="251520" y="285728"/>
            <a:ext cx="1963026" cy="769288"/>
          </a:xfrm>
        </p:spPr>
        <p:txBody>
          <a:bodyPr>
            <a:normAutofit/>
          </a:bodyPr>
          <a:lstStyle/>
          <a:p>
            <a:r>
              <a:rPr lang="es-MX" sz="2400" dirty="0" smtClean="0">
                <a:solidFill>
                  <a:schemeClr val="accent1">
                    <a:lumMod val="75000"/>
                  </a:schemeClr>
                </a:solidFill>
                <a:latin typeface="Arial" pitchFamily="34" charset="0"/>
                <a:cs typeface="Arial" pitchFamily="34" charset="0"/>
              </a:rPr>
              <a:t>FRONTAL</a:t>
            </a:r>
            <a:endParaRPr lang="es-MX" sz="2400" dirty="0">
              <a:solidFill>
                <a:schemeClr val="accent1">
                  <a:lumMod val="75000"/>
                </a:schemeClr>
              </a:solidFill>
              <a:latin typeface="Arial" pitchFamily="34" charset="0"/>
              <a:cs typeface="Arial" pitchFamily="34" charset="0"/>
            </a:endParaRPr>
          </a:p>
        </p:txBody>
      </p:sp>
      <p:pic>
        <p:nvPicPr>
          <p:cNvPr id="7" name="6 Imagen" descr="H.FRONTAL3.bmp"/>
          <p:cNvPicPr>
            <a:picLocks noChangeAspect="1"/>
          </p:cNvPicPr>
          <p:nvPr/>
        </p:nvPicPr>
        <p:blipFill>
          <a:blip r:embed="rId3" cstate="print"/>
          <a:stretch>
            <a:fillRect/>
          </a:stretch>
        </p:blipFill>
        <p:spPr>
          <a:xfrm>
            <a:off x="2714612" y="3373285"/>
            <a:ext cx="3071834" cy="2964751"/>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980290"/>
            <a:ext cx="3714776" cy="3591850"/>
          </a:xfrm>
        </p:spPr>
        <p:txBody>
          <a:bodyPr>
            <a:normAutofit/>
          </a:bodyPr>
          <a:lstStyle/>
          <a:p>
            <a:pPr algn="just"/>
            <a:r>
              <a:rPr lang="es-MX" sz="2000" dirty="0" smtClean="0">
                <a:latin typeface="Arial" pitchFamily="34" charset="0"/>
                <a:cs typeface="Arial" pitchFamily="34" charset="0"/>
              </a:rPr>
              <a:t>Recibe también el nombre de escama frontal. </a:t>
            </a:r>
          </a:p>
          <a:p>
            <a:pPr algn="just"/>
            <a:r>
              <a:rPr lang="es-MX" sz="2000" dirty="0" smtClean="0">
                <a:latin typeface="Arial" pitchFamily="34" charset="0"/>
                <a:cs typeface="Arial" pitchFamily="34" charset="0"/>
              </a:rPr>
              <a:t>Posee  una cara exocraneana anterior y convexa  que corresponde a la frente, salvo una pequeña porción lateral  que está vuelta hacia fuera  y forma parte de la fosa temporal. </a:t>
            </a:r>
            <a:endParaRPr lang="es-MX" sz="2000" dirty="0">
              <a:latin typeface="Arial" pitchFamily="34" charset="0"/>
              <a:cs typeface="Arial" pitchFamily="34" charset="0"/>
            </a:endParaRPr>
          </a:p>
        </p:txBody>
      </p:sp>
      <p:sp>
        <p:nvSpPr>
          <p:cNvPr id="3" name="2 Título"/>
          <p:cNvSpPr>
            <a:spLocks noGrp="1"/>
          </p:cNvSpPr>
          <p:nvPr>
            <p:ph type="title"/>
          </p:nvPr>
        </p:nvSpPr>
        <p:spPr>
          <a:xfrm>
            <a:off x="179512" y="285728"/>
            <a:ext cx="3892422" cy="911024"/>
          </a:xfrm>
        </p:spPr>
        <p:txBody>
          <a:bodyPr>
            <a:normAutofit/>
          </a:bodyPr>
          <a:lstStyle/>
          <a:p>
            <a:r>
              <a:rPr lang="es-MX" sz="2400" dirty="0" smtClean="0">
                <a:solidFill>
                  <a:schemeClr val="accent1">
                    <a:lumMod val="75000"/>
                  </a:schemeClr>
                </a:solidFill>
                <a:latin typeface="Arial" pitchFamily="34" charset="0"/>
                <a:cs typeface="Arial" pitchFamily="34" charset="0"/>
              </a:rPr>
              <a:t> porción vertical</a:t>
            </a:r>
            <a:endParaRPr lang="es-MX" sz="2400" dirty="0">
              <a:solidFill>
                <a:schemeClr val="accent1">
                  <a:lumMod val="75000"/>
                </a:schemeClr>
              </a:solidFill>
              <a:latin typeface="Arial" pitchFamily="34" charset="0"/>
              <a:cs typeface="Arial" pitchFamily="34" charset="0"/>
            </a:endParaRPr>
          </a:p>
        </p:txBody>
      </p:sp>
      <p:pic>
        <p:nvPicPr>
          <p:cNvPr id="4" name="3 Imagen" descr="C27.bmp"/>
          <p:cNvPicPr>
            <a:picLocks noChangeAspect="1"/>
          </p:cNvPicPr>
          <p:nvPr/>
        </p:nvPicPr>
        <p:blipFill>
          <a:blip r:embed="rId3" cstate="print"/>
          <a:stretch>
            <a:fillRect/>
          </a:stretch>
        </p:blipFill>
        <p:spPr>
          <a:xfrm>
            <a:off x="4714876" y="1142984"/>
            <a:ext cx="3203847" cy="4119232"/>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285884"/>
            <a:ext cx="3429024" cy="4286256"/>
          </a:xfrm>
        </p:spPr>
        <p:txBody>
          <a:bodyPr>
            <a:noAutofit/>
          </a:bodyPr>
          <a:lstStyle/>
          <a:p>
            <a:pPr algn="just"/>
            <a:r>
              <a:rPr lang="es-MX" sz="2000" dirty="0" smtClean="0">
                <a:latin typeface="Arial" pitchFamily="34" charset="0"/>
                <a:cs typeface="Arial" pitchFamily="34" charset="0"/>
              </a:rPr>
              <a:t>En la línea media se encuentran  vestigios de la sutura metópica, desarrollada en los individuos jóvenes. Por encima de la escotadura nasal, situada en la parte inferior de  la línea media, se observa  una eminencia  llamada  "giba frontal media ó glabela". </a:t>
            </a:r>
          </a:p>
          <a:p>
            <a:pPr algn="just"/>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cxnSp>
        <p:nvCxnSpPr>
          <p:cNvPr id="11" name="10 Conector recto de flecha"/>
          <p:cNvCxnSpPr/>
          <p:nvPr/>
        </p:nvCxnSpPr>
        <p:spPr>
          <a:xfrm rot="5400000" flipH="1" flipV="1">
            <a:off x="5857884" y="2500306"/>
            <a:ext cx="128588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8" name="17 Grupo"/>
          <p:cNvGrpSpPr/>
          <p:nvPr/>
        </p:nvGrpSpPr>
        <p:grpSpPr>
          <a:xfrm>
            <a:off x="4062410" y="1285860"/>
            <a:ext cx="4448204" cy="3857652"/>
            <a:chOff x="4062410" y="1285860"/>
            <a:chExt cx="4448204" cy="3857652"/>
          </a:xfrm>
        </p:grpSpPr>
        <p:grpSp>
          <p:nvGrpSpPr>
            <p:cNvPr id="7" name="6 Grupo"/>
            <p:cNvGrpSpPr/>
            <p:nvPr/>
          </p:nvGrpSpPr>
          <p:grpSpPr>
            <a:xfrm>
              <a:off x="4308406" y="1357298"/>
              <a:ext cx="4079810" cy="3786214"/>
              <a:chOff x="4308406" y="1357298"/>
              <a:chExt cx="4079810" cy="3786214"/>
            </a:xfrm>
          </p:grpSpPr>
          <p:pic>
            <p:nvPicPr>
              <p:cNvPr id="252930" name="Picture 2" descr="http://www.neurocirugia.com/residencia/neuroanatomia/imagenes/frontal.gif"/>
              <p:cNvPicPr>
                <a:picLocks noChangeAspect="1" noChangeArrowheads="1"/>
              </p:cNvPicPr>
              <p:nvPr/>
            </p:nvPicPr>
            <p:blipFill>
              <a:blip r:embed="rId3" cstate="print"/>
              <a:srcRect/>
              <a:stretch>
                <a:fillRect/>
              </a:stretch>
            </p:blipFill>
            <p:spPr bwMode="auto">
              <a:xfrm>
                <a:off x="4308406" y="1357298"/>
                <a:ext cx="4079810" cy="3786214"/>
              </a:xfrm>
              <a:prstGeom prst="rect">
                <a:avLst/>
              </a:prstGeom>
              <a:noFill/>
            </p:spPr>
          </p:pic>
          <p:sp>
            <p:nvSpPr>
              <p:cNvPr id="5" name="4 CuadroTexto"/>
              <p:cNvSpPr txBox="1"/>
              <p:nvPr/>
            </p:nvSpPr>
            <p:spPr>
              <a:xfrm>
                <a:off x="5643570" y="4357694"/>
                <a:ext cx="1357322"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Sutura metópica</a:t>
                </a:r>
                <a:endParaRPr lang="es-MX" sz="1400" dirty="0"/>
              </a:p>
            </p:txBody>
          </p:sp>
        </p:grpSp>
        <p:grpSp>
          <p:nvGrpSpPr>
            <p:cNvPr id="16" name="15 Grupo"/>
            <p:cNvGrpSpPr/>
            <p:nvPr/>
          </p:nvGrpSpPr>
          <p:grpSpPr>
            <a:xfrm>
              <a:off x="4062410" y="1285860"/>
              <a:ext cx="4448204" cy="3380740"/>
              <a:chOff x="4062410" y="1285860"/>
              <a:chExt cx="4448204" cy="3380740"/>
            </a:xfrm>
          </p:grpSpPr>
          <p:sp>
            <p:nvSpPr>
              <p:cNvPr id="9" name="8 CuadroTexto"/>
              <p:cNvSpPr txBox="1"/>
              <p:nvPr/>
            </p:nvSpPr>
            <p:spPr>
              <a:xfrm>
                <a:off x="6286512" y="1285860"/>
                <a:ext cx="1214446" cy="646331"/>
              </a:xfrm>
              <a:prstGeom prst="rect">
                <a:avLst/>
              </a:prstGeom>
              <a:noFill/>
            </p:spPr>
            <p:txBody>
              <a:bodyPr wrap="square" rtlCol="0">
                <a:spAutoFit/>
              </a:bodyPr>
              <a:lstStyle/>
              <a:p>
                <a:r>
                  <a:rPr lang="es-MX" sz="1200" dirty="0" smtClean="0">
                    <a:latin typeface="Arial" pitchFamily="34" charset="0"/>
                    <a:cs typeface="Arial" pitchFamily="34" charset="0"/>
                  </a:rPr>
                  <a:t>Giba frontal media ó glabela</a:t>
                </a:r>
                <a:endParaRPr lang="es-MX" sz="1200" dirty="0"/>
              </a:p>
            </p:txBody>
          </p:sp>
          <p:sp>
            <p:nvSpPr>
              <p:cNvPr id="8" name="7 CuadroTexto"/>
              <p:cNvSpPr txBox="1"/>
              <p:nvPr/>
            </p:nvSpPr>
            <p:spPr>
              <a:xfrm>
                <a:off x="4500562" y="3929066"/>
                <a:ext cx="10715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Proceso zigomático</a:t>
                </a:r>
                <a:endParaRPr lang="es-MX" sz="1400" dirty="0"/>
              </a:p>
            </p:txBody>
          </p:sp>
          <p:sp>
            <p:nvSpPr>
              <p:cNvPr id="10" name="9 CuadroTexto"/>
              <p:cNvSpPr txBox="1"/>
              <p:nvPr/>
            </p:nvSpPr>
            <p:spPr>
              <a:xfrm>
                <a:off x="4062410" y="307181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Orificio supraorbital</a:t>
                </a:r>
                <a:endParaRPr lang="es-MX" sz="1400" dirty="0"/>
              </a:p>
            </p:txBody>
          </p:sp>
          <p:sp>
            <p:nvSpPr>
              <p:cNvPr id="12" name="11 CuadroTexto"/>
              <p:cNvSpPr txBox="1"/>
              <p:nvPr/>
            </p:nvSpPr>
            <p:spPr>
              <a:xfrm>
                <a:off x="6705616" y="414338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Margen supraorbital</a:t>
                </a:r>
                <a:endParaRPr lang="es-MX" sz="1400" dirty="0"/>
              </a:p>
            </p:txBody>
          </p:sp>
          <p:sp>
            <p:nvSpPr>
              <p:cNvPr id="13" name="12 CuadroTexto"/>
              <p:cNvSpPr txBox="1"/>
              <p:nvPr/>
            </p:nvSpPr>
            <p:spPr>
              <a:xfrm>
                <a:off x="7286644" y="3405846"/>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Cresta frontal</a:t>
                </a:r>
                <a:endParaRPr lang="es-MX" sz="1400" dirty="0"/>
              </a:p>
            </p:txBody>
          </p:sp>
          <p:sp>
            <p:nvSpPr>
              <p:cNvPr id="14" name="13 CuadroTexto"/>
              <p:cNvSpPr txBox="1"/>
              <p:nvPr/>
            </p:nvSpPr>
            <p:spPr>
              <a:xfrm>
                <a:off x="4205286" y="228599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Línea temporal</a:t>
                </a:r>
                <a:endParaRPr lang="es-MX" sz="1400" dirty="0"/>
              </a:p>
            </p:txBody>
          </p:sp>
          <p:sp>
            <p:nvSpPr>
              <p:cNvPr id="15" name="14 CuadroTexto"/>
              <p:cNvSpPr txBox="1"/>
              <p:nvPr/>
            </p:nvSpPr>
            <p:spPr>
              <a:xfrm>
                <a:off x="4500562" y="157161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Eminencia frontal</a:t>
                </a:r>
                <a:endParaRPr lang="es-MX" sz="1400" dirty="0"/>
              </a:p>
            </p:txBody>
          </p:sp>
        </p:gr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85786" y="1500198"/>
            <a:ext cx="3571900" cy="3714752"/>
          </a:xfrm>
        </p:spPr>
        <p:txBody>
          <a:bodyPr>
            <a:normAutofit/>
          </a:bodyPr>
          <a:lstStyle/>
          <a:p>
            <a:pPr algn="just"/>
            <a:r>
              <a:rPr lang="es-MX" sz="2000" dirty="0" smtClean="0">
                <a:latin typeface="Arial" pitchFamily="34" charset="0"/>
                <a:cs typeface="Arial" pitchFamily="34" charset="0"/>
              </a:rPr>
              <a:t>A los lados de ésta parten dos salientes, arqueadas y romos, conocidos con el nombre de </a:t>
            </a:r>
            <a:r>
              <a:rPr lang="es-MX" sz="2000" b="1" dirty="0" smtClean="0">
                <a:latin typeface="Arial" pitchFamily="34" charset="0"/>
                <a:cs typeface="Arial" pitchFamily="34" charset="0"/>
              </a:rPr>
              <a:t>arcos superciliares</a:t>
            </a:r>
            <a:r>
              <a:rPr lang="es-MX" sz="2000" dirty="0" smtClean="0">
                <a:latin typeface="Arial" pitchFamily="34" charset="0"/>
                <a:cs typeface="Arial" pitchFamily="34" charset="0"/>
              </a:rPr>
              <a:t>.   Por encima de los arcos superciliares existen dos eminencias redondeadas y lisas, llamadas </a:t>
            </a:r>
            <a:r>
              <a:rPr lang="es-MX" sz="2000" b="1" dirty="0" smtClean="0">
                <a:latin typeface="Arial" pitchFamily="34" charset="0"/>
                <a:cs typeface="Arial" pitchFamily="34" charset="0"/>
              </a:rPr>
              <a:t>gibas frontales</a:t>
            </a:r>
            <a:r>
              <a:rPr lang="es-MX" sz="2000" dirty="0" smtClean="0">
                <a:latin typeface="Arial" pitchFamily="34" charset="0"/>
                <a:cs typeface="Arial" pitchFamily="34" charset="0"/>
              </a:rPr>
              <a:t>  laterales, muy  marcadas  en  los niños. </a:t>
            </a:r>
          </a:p>
          <a:p>
            <a:pPr algn="just"/>
            <a:endParaRPr lang="es-MX" sz="2000" dirty="0">
              <a:latin typeface="Arial" pitchFamily="34" charset="0"/>
              <a:cs typeface="Arial" pitchFamily="34" charset="0"/>
            </a:endParaRPr>
          </a:p>
        </p:txBody>
      </p:sp>
      <p:pic>
        <p:nvPicPr>
          <p:cNvPr id="10" name="9 Imagen" descr="C30.bmp"/>
          <p:cNvPicPr>
            <a:picLocks noChangeAspect="1"/>
          </p:cNvPicPr>
          <p:nvPr/>
        </p:nvPicPr>
        <p:blipFill>
          <a:blip r:embed="rId3" cstate="print"/>
          <a:stretch>
            <a:fillRect/>
          </a:stretch>
        </p:blipFill>
        <p:spPr>
          <a:xfrm>
            <a:off x="4429124" y="2000240"/>
            <a:ext cx="3714776" cy="3147239"/>
          </a:xfrm>
          <a:prstGeom prst="rect">
            <a:avLst/>
          </a:prstGeom>
        </p:spPr>
      </p:pic>
      <p:cxnSp>
        <p:nvCxnSpPr>
          <p:cNvPr id="12" name="11 Conector recto de flecha"/>
          <p:cNvCxnSpPr/>
          <p:nvPr/>
        </p:nvCxnSpPr>
        <p:spPr>
          <a:xfrm rot="5400000">
            <a:off x="6001554" y="2071678"/>
            <a:ext cx="185738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5643570" y="642918"/>
            <a:ext cx="2357454" cy="369332"/>
          </a:xfrm>
          <a:prstGeom prst="rect">
            <a:avLst/>
          </a:prstGeom>
          <a:noFill/>
        </p:spPr>
        <p:txBody>
          <a:bodyPr wrap="square" rtlCol="0">
            <a:spAutoFit/>
          </a:bodyPr>
          <a:lstStyle/>
          <a:p>
            <a:r>
              <a:rPr lang="es-MX" b="1" dirty="0" smtClean="0">
                <a:latin typeface="Arial" pitchFamily="34" charset="0"/>
                <a:cs typeface="Arial" pitchFamily="34" charset="0"/>
              </a:rPr>
              <a:t>Gibas frontales</a:t>
            </a:r>
            <a:endParaRPr lang="es-MX" dirty="0"/>
          </a:p>
        </p:txBody>
      </p:sp>
      <p:sp>
        <p:nvSpPr>
          <p:cNvPr id="17" name="16 Rectángulo"/>
          <p:cNvSpPr/>
          <p:nvPr/>
        </p:nvSpPr>
        <p:spPr>
          <a:xfrm>
            <a:off x="4429124" y="3714752"/>
            <a:ext cx="3714776" cy="14287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CuadroTexto"/>
          <p:cNvSpPr txBox="1"/>
          <p:nvPr/>
        </p:nvSpPr>
        <p:spPr>
          <a:xfrm>
            <a:off x="5072066" y="4416990"/>
            <a:ext cx="2428892" cy="369332"/>
          </a:xfrm>
          <a:prstGeom prst="rect">
            <a:avLst/>
          </a:prstGeom>
          <a:solidFill>
            <a:schemeClr val="bg1"/>
          </a:solidFill>
          <a:ln>
            <a:solidFill>
              <a:schemeClr val="bg1"/>
            </a:solidFill>
          </a:ln>
        </p:spPr>
        <p:txBody>
          <a:bodyPr wrap="square" rtlCol="0">
            <a:spAutoFit/>
          </a:bodyPr>
          <a:lstStyle/>
          <a:p>
            <a:r>
              <a:rPr lang="es-MX" b="1" dirty="0" smtClean="0">
                <a:latin typeface="Arial" pitchFamily="34" charset="0"/>
                <a:cs typeface="Arial" pitchFamily="34" charset="0"/>
              </a:rPr>
              <a:t>Arcos</a:t>
            </a:r>
            <a:r>
              <a:rPr lang="es-MX" b="1" dirty="0" smtClean="0">
                <a:solidFill>
                  <a:schemeClr val="bg1"/>
                </a:solidFill>
                <a:latin typeface="Arial" pitchFamily="34" charset="0"/>
                <a:cs typeface="Arial" pitchFamily="34" charset="0"/>
              </a:rPr>
              <a:t> </a:t>
            </a:r>
            <a:r>
              <a:rPr lang="es-MX" b="1" dirty="0" smtClean="0">
                <a:latin typeface="Arial" pitchFamily="34" charset="0"/>
                <a:cs typeface="Arial" pitchFamily="34" charset="0"/>
              </a:rPr>
              <a:t>superciliares</a:t>
            </a:r>
            <a:endParaRPr lang="es-MX" dirty="0"/>
          </a:p>
        </p:txBody>
      </p:sp>
      <p:cxnSp>
        <p:nvCxnSpPr>
          <p:cNvPr id="16" name="15 Conector recto de flecha"/>
          <p:cNvCxnSpPr/>
          <p:nvPr/>
        </p:nvCxnSpPr>
        <p:spPr>
          <a:xfrm rot="16200000" flipH="1">
            <a:off x="5178429" y="3751265"/>
            <a:ext cx="786612" cy="42783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428603"/>
            <a:ext cx="7429552" cy="2286017"/>
          </a:xfrm>
        </p:spPr>
        <p:txBody>
          <a:bodyPr>
            <a:normAutofit/>
          </a:bodyPr>
          <a:lstStyle/>
          <a:p>
            <a:pPr algn="just"/>
            <a:r>
              <a:rPr lang="es-MX" sz="2000" dirty="0" smtClean="0">
                <a:latin typeface="Arial" pitchFamily="34" charset="0"/>
                <a:cs typeface="Arial" pitchFamily="34" charset="0"/>
              </a:rPr>
              <a:t>A los  lados y partiendo de las apófisis orbitarias  externas, salen las crestas laterales del frontal. Estas en el cráneo  articulado, se continúan con la línea curva temporal superior    del parietal  y limita las fosas  temporales, a la vez que unas superficies triangulares del hueso frontal, facetas laterales, donde se insertan haces de los músculos temporales.</a:t>
            </a:r>
            <a:endParaRPr lang="es-MX" sz="2000" dirty="0">
              <a:latin typeface="Arial" pitchFamily="34" charset="0"/>
              <a:cs typeface="Arial" pitchFamily="34" charset="0"/>
            </a:endParaRPr>
          </a:p>
        </p:txBody>
      </p:sp>
      <p:sp>
        <p:nvSpPr>
          <p:cNvPr id="6" name="5 CuadroTexto"/>
          <p:cNvSpPr txBox="1"/>
          <p:nvPr/>
        </p:nvSpPr>
        <p:spPr>
          <a:xfrm>
            <a:off x="4286248" y="5997379"/>
            <a:ext cx="1071570" cy="646331"/>
          </a:xfrm>
          <a:prstGeom prst="rect">
            <a:avLst/>
          </a:prstGeom>
          <a:noFill/>
        </p:spPr>
        <p:txBody>
          <a:bodyPr wrap="square" rtlCol="0">
            <a:spAutoFit/>
          </a:bodyPr>
          <a:lstStyle/>
          <a:p>
            <a:r>
              <a:rPr lang="es-MX" sz="1200" b="1" dirty="0" smtClean="0">
                <a:latin typeface="Arial" pitchFamily="34" charset="0"/>
                <a:cs typeface="Arial" pitchFamily="34" charset="0"/>
              </a:rPr>
              <a:t>Apófisis orbitarias  externas</a:t>
            </a:r>
            <a:endParaRPr lang="es-MX" sz="1200" b="1" dirty="0"/>
          </a:p>
        </p:txBody>
      </p:sp>
      <p:cxnSp>
        <p:nvCxnSpPr>
          <p:cNvPr id="8" name="7 Conector recto de flecha"/>
          <p:cNvCxnSpPr/>
          <p:nvPr/>
        </p:nvCxnSpPr>
        <p:spPr>
          <a:xfrm rot="5400000">
            <a:off x="4751389" y="5607065"/>
            <a:ext cx="714380" cy="730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9" name="28 Grupo"/>
          <p:cNvGrpSpPr/>
          <p:nvPr/>
        </p:nvGrpSpPr>
        <p:grpSpPr>
          <a:xfrm>
            <a:off x="3571868" y="2643182"/>
            <a:ext cx="4448204" cy="3857652"/>
            <a:chOff x="4062410" y="1285860"/>
            <a:chExt cx="4448204" cy="3857652"/>
          </a:xfrm>
        </p:grpSpPr>
        <p:grpSp>
          <p:nvGrpSpPr>
            <p:cNvPr id="30" name="6 Grupo"/>
            <p:cNvGrpSpPr/>
            <p:nvPr/>
          </p:nvGrpSpPr>
          <p:grpSpPr>
            <a:xfrm>
              <a:off x="4308406" y="1357298"/>
              <a:ext cx="4079810" cy="3786214"/>
              <a:chOff x="4308406" y="1357298"/>
              <a:chExt cx="4079810" cy="3786214"/>
            </a:xfrm>
          </p:grpSpPr>
          <p:pic>
            <p:nvPicPr>
              <p:cNvPr id="39" name="Picture 2" descr="http://www.neurocirugia.com/residencia/neuroanatomia/imagenes/frontal.gif"/>
              <p:cNvPicPr>
                <a:picLocks noChangeAspect="1" noChangeArrowheads="1"/>
              </p:cNvPicPr>
              <p:nvPr/>
            </p:nvPicPr>
            <p:blipFill>
              <a:blip r:embed="rId3" cstate="print"/>
              <a:srcRect/>
              <a:stretch>
                <a:fillRect/>
              </a:stretch>
            </p:blipFill>
            <p:spPr bwMode="auto">
              <a:xfrm>
                <a:off x="4308406" y="1357298"/>
                <a:ext cx="4079810" cy="3786214"/>
              </a:xfrm>
              <a:prstGeom prst="rect">
                <a:avLst/>
              </a:prstGeom>
              <a:noFill/>
            </p:spPr>
          </p:pic>
          <p:sp>
            <p:nvSpPr>
              <p:cNvPr id="40" name="39 CuadroTexto"/>
              <p:cNvSpPr txBox="1"/>
              <p:nvPr/>
            </p:nvSpPr>
            <p:spPr>
              <a:xfrm>
                <a:off x="5643570" y="4357694"/>
                <a:ext cx="1357322"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Sutura metópica</a:t>
                </a:r>
                <a:endParaRPr lang="es-MX" sz="1400" dirty="0"/>
              </a:p>
            </p:txBody>
          </p:sp>
        </p:grpSp>
        <p:grpSp>
          <p:nvGrpSpPr>
            <p:cNvPr id="31" name="15 Grupo"/>
            <p:cNvGrpSpPr/>
            <p:nvPr/>
          </p:nvGrpSpPr>
          <p:grpSpPr>
            <a:xfrm>
              <a:off x="4062410" y="1285860"/>
              <a:ext cx="4448204" cy="3380740"/>
              <a:chOff x="4062410" y="1285860"/>
              <a:chExt cx="4448204" cy="3380740"/>
            </a:xfrm>
          </p:grpSpPr>
          <p:sp>
            <p:nvSpPr>
              <p:cNvPr id="32" name="31 CuadroTexto"/>
              <p:cNvSpPr txBox="1"/>
              <p:nvPr/>
            </p:nvSpPr>
            <p:spPr>
              <a:xfrm>
                <a:off x="6286512" y="1285860"/>
                <a:ext cx="1133484" cy="646331"/>
              </a:xfrm>
              <a:prstGeom prst="rect">
                <a:avLst/>
              </a:prstGeom>
              <a:noFill/>
            </p:spPr>
            <p:txBody>
              <a:bodyPr wrap="square" rtlCol="0">
                <a:spAutoFit/>
              </a:bodyPr>
              <a:lstStyle/>
              <a:p>
                <a:r>
                  <a:rPr lang="es-MX" sz="1200" dirty="0" smtClean="0">
                    <a:latin typeface="Arial" pitchFamily="34" charset="0"/>
                    <a:cs typeface="Arial" pitchFamily="34" charset="0"/>
                  </a:rPr>
                  <a:t>Giba frontal media ó glabela</a:t>
                </a:r>
                <a:endParaRPr lang="es-MX" sz="1200" dirty="0"/>
              </a:p>
            </p:txBody>
          </p:sp>
          <p:sp>
            <p:nvSpPr>
              <p:cNvPr id="33" name="32 CuadroTexto"/>
              <p:cNvSpPr txBox="1"/>
              <p:nvPr/>
            </p:nvSpPr>
            <p:spPr>
              <a:xfrm>
                <a:off x="4500562" y="3929066"/>
                <a:ext cx="10715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Proceso zigomático</a:t>
                </a:r>
                <a:endParaRPr lang="es-MX" sz="1400" dirty="0"/>
              </a:p>
            </p:txBody>
          </p:sp>
          <p:sp>
            <p:nvSpPr>
              <p:cNvPr id="34" name="33 CuadroTexto"/>
              <p:cNvSpPr txBox="1"/>
              <p:nvPr/>
            </p:nvSpPr>
            <p:spPr>
              <a:xfrm>
                <a:off x="4062410" y="307181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Orificio supraorbital</a:t>
                </a:r>
                <a:endParaRPr lang="es-MX" sz="1400" dirty="0"/>
              </a:p>
            </p:txBody>
          </p:sp>
          <p:sp>
            <p:nvSpPr>
              <p:cNvPr id="35" name="34 CuadroTexto"/>
              <p:cNvSpPr txBox="1"/>
              <p:nvPr/>
            </p:nvSpPr>
            <p:spPr>
              <a:xfrm>
                <a:off x="6705616" y="414338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Margen supraorbital</a:t>
                </a:r>
                <a:endParaRPr lang="es-MX" sz="1400" dirty="0"/>
              </a:p>
            </p:txBody>
          </p:sp>
          <p:sp>
            <p:nvSpPr>
              <p:cNvPr id="36" name="35 CuadroTexto"/>
              <p:cNvSpPr txBox="1"/>
              <p:nvPr/>
            </p:nvSpPr>
            <p:spPr>
              <a:xfrm>
                <a:off x="7286644" y="3405846"/>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Cresta frontal</a:t>
                </a:r>
                <a:endParaRPr lang="es-MX" sz="1400" dirty="0"/>
              </a:p>
            </p:txBody>
          </p:sp>
          <p:sp>
            <p:nvSpPr>
              <p:cNvPr id="37" name="36 CuadroTexto"/>
              <p:cNvSpPr txBox="1"/>
              <p:nvPr/>
            </p:nvSpPr>
            <p:spPr>
              <a:xfrm>
                <a:off x="4205286" y="228599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Línea temporal</a:t>
                </a:r>
                <a:endParaRPr lang="es-MX" sz="1400" dirty="0"/>
              </a:p>
            </p:txBody>
          </p:sp>
          <p:sp>
            <p:nvSpPr>
              <p:cNvPr id="38" name="37 CuadroTexto"/>
              <p:cNvSpPr txBox="1"/>
              <p:nvPr/>
            </p:nvSpPr>
            <p:spPr>
              <a:xfrm>
                <a:off x="4500562" y="157161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Eminencia frontal</a:t>
                </a:r>
                <a:endParaRPr lang="es-MX" sz="1400" dirty="0"/>
              </a:p>
            </p:txBody>
          </p:sp>
        </p:grpSp>
      </p:grpSp>
      <p:cxnSp>
        <p:nvCxnSpPr>
          <p:cNvPr id="43" name="42 Conector recto de flecha"/>
          <p:cNvCxnSpPr/>
          <p:nvPr/>
        </p:nvCxnSpPr>
        <p:spPr>
          <a:xfrm rot="5400000" flipH="1" flipV="1">
            <a:off x="5786446" y="3429000"/>
            <a:ext cx="35719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42844" y="928670"/>
            <a:ext cx="2857520" cy="5143511"/>
          </a:xfrm>
        </p:spPr>
        <p:txBody>
          <a:bodyPr>
            <a:normAutofit/>
          </a:bodyPr>
          <a:lstStyle/>
          <a:p>
            <a:pPr algn="just"/>
            <a:r>
              <a:rPr lang="es-MX" dirty="0" smtClean="0"/>
              <a:t> </a:t>
            </a:r>
            <a:r>
              <a:rPr lang="es-MX" sz="2000" dirty="0" smtClean="0">
                <a:latin typeface="Arial" pitchFamily="34" charset="0"/>
                <a:cs typeface="Arial" pitchFamily="34" charset="0"/>
              </a:rPr>
              <a:t>La cara  endocraneana  de la porción  vertical es cóncava hacia atrás.</a:t>
            </a:r>
          </a:p>
          <a:p>
            <a:pPr algn="just"/>
            <a:r>
              <a:rPr lang="es-MX" sz="2000" dirty="0" smtClean="0">
                <a:latin typeface="Arial" pitchFamily="34" charset="0"/>
                <a:cs typeface="Arial" pitchFamily="34" charset="0"/>
              </a:rPr>
              <a:t>Presenta en la parte más inferior de la línea  media  un orificio  o semicanal, que  en el cráneo  articulado  se transforma  en conducto, y  que recibe el nombre de agujero ciego.    </a:t>
            </a:r>
          </a:p>
        </p:txBody>
      </p:sp>
      <p:grpSp>
        <p:nvGrpSpPr>
          <p:cNvPr id="4" name="3 Grupo"/>
          <p:cNvGrpSpPr/>
          <p:nvPr/>
        </p:nvGrpSpPr>
        <p:grpSpPr>
          <a:xfrm>
            <a:off x="3767134" y="1142984"/>
            <a:ext cx="4448204" cy="3857652"/>
            <a:chOff x="4062410" y="1285860"/>
            <a:chExt cx="4448204" cy="3857652"/>
          </a:xfrm>
        </p:grpSpPr>
        <p:grpSp>
          <p:nvGrpSpPr>
            <p:cNvPr id="5" name="6 Grupo"/>
            <p:cNvGrpSpPr/>
            <p:nvPr/>
          </p:nvGrpSpPr>
          <p:grpSpPr>
            <a:xfrm>
              <a:off x="4308406" y="1357298"/>
              <a:ext cx="4079810" cy="3786214"/>
              <a:chOff x="4308406" y="1357298"/>
              <a:chExt cx="4079810" cy="3786214"/>
            </a:xfrm>
          </p:grpSpPr>
          <p:pic>
            <p:nvPicPr>
              <p:cNvPr id="15" name="Picture 2" descr="http://www.neurocirugia.com/residencia/neuroanatomia/imagenes/frontal.gif"/>
              <p:cNvPicPr>
                <a:picLocks noChangeAspect="1" noChangeArrowheads="1"/>
              </p:cNvPicPr>
              <p:nvPr/>
            </p:nvPicPr>
            <p:blipFill>
              <a:blip r:embed="rId3" cstate="print"/>
              <a:srcRect/>
              <a:stretch>
                <a:fillRect/>
              </a:stretch>
            </p:blipFill>
            <p:spPr bwMode="auto">
              <a:xfrm>
                <a:off x="4308406" y="1357298"/>
                <a:ext cx="4079810" cy="3786214"/>
              </a:xfrm>
              <a:prstGeom prst="rect">
                <a:avLst/>
              </a:prstGeom>
              <a:noFill/>
            </p:spPr>
          </p:pic>
          <p:sp>
            <p:nvSpPr>
              <p:cNvPr id="16" name="15 CuadroTexto"/>
              <p:cNvSpPr txBox="1"/>
              <p:nvPr/>
            </p:nvSpPr>
            <p:spPr>
              <a:xfrm>
                <a:off x="5643570" y="4357694"/>
                <a:ext cx="1357322"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Sutura metópica</a:t>
                </a:r>
                <a:endParaRPr lang="es-MX" sz="1400" dirty="0"/>
              </a:p>
            </p:txBody>
          </p:sp>
        </p:grpSp>
        <p:grpSp>
          <p:nvGrpSpPr>
            <p:cNvPr id="7" name="15 Grupo"/>
            <p:cNvGrpSpPr/>
            <p:nvPr/>
          </p:nvGrpSpPr>
          <p:grpSpPr>
            <a:xfrm>
              <a:off x="4062410" y="1285860"/>
              <a:ext cx="4448204" cy="3380740"/>
              <a:chOff x="4062410" y="1285860"/>
              <a:chExt cx="4448204" cy="3380740"/>
            </a:xfrm>
          </p:grpSpPr>
          <p:sp>
            <p:nvSpPr>
              <p:cNvPr id="8" name="7 CuadroTexto"/>
              <p:cNvSpPr txBox="1"/>
              <p:nvPr/>
            </p:nvSpPr>
            <p:spPr>
              <a:xfrm>
                <a:off x="6286512" y="1285860"/>
                <a:ext cx="1133484" cy="646331"/>
              </a:xfrm>
              <a:prstGeom prst="rect">
                <a:avLst/>
              </a:prstGeom>
              <a:noFill/>
            </p:spPr>
            <p:txBody>
              <a:bodyPr wrap="square" rtlCol="0">
                <a:spAutoFit/>
              </a:bodyPr>
              <a:lstStyle/>
              <a:p>
                <a:r>
                  <a:rPr lang="es-MX" sz="1200" dirty="0" smtClean="0">
                    <a:latin typeface="Arial" pitchFamily="34" charset="0"/>
                    <a:cs typeface="Arial" pitchFamily="34" charset="0"/>
                  </a:rPr>
                  <a:t>Giba frontal media ó glabela</a:t>
                </a:r>
                <a:endParaRPr lang="es-MX" sz="1200" dirty="0"/>
              </a:p>
            </p:txBody>
          </p:sp>
          <p:sp>
            <p:nvSpPr>
              <p:cNvPr id="9" name="8 CuadroTexto"/>
              <p:cNvSpPr txBox="1"/>
              <p:nvPr/>
            </p:nvSpPr>
            <p:spPr>
              <a:xfrm>
                <a:off x="4500562" y="3929066"/>
                <a:ext cx="10715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Proceso zigomático</a:t>
                </a:r>
                <a:endParaRPr lang="es-MX" sz="1400" dirty="0"/>
              </a:p>
            </p:txBody>
          </p:sp>
          <p:sp>
            <p:nvSpPr>
              <p:cNvPr id="10" name="9 CuadroTexto"/>
              <p:cNvSpPr txBox="1"/>
              <p:nvPr/>
            </p:nvSpPr>
            <p:spPr>
              <a:xfrm>
                <a:off x="4062410" y="307181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Orificio supraorbital</a:t>
                </a:r>
                <a:endParaRPr lang="es-MX" sz="1400" dirty="0"/>
              </a:p>
            </p:txBody>
          </p:sp>
          <p:sp>
            <p:nvSpPr>
              <p:cNvPr id="11" name="10 CuadroTexto"/>
              <p:cNvSpPr txBox="1"/>
              <p:nvPr/>
            </p:nvSpPr>
            <p:spPr>
              <a:xfrm>
                <a:off x="6705616" y="4143380"/>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Margen supraorbital</a:t>
                </a:r>
                <a:endParaRPr lang="es-MX" sz="1400" dirty="0"/>
              </a:p>
            </p:txBody>
          </p:sp>
          <p:sp>
            <p:nvSpPr>
              <p:cNvPr id="12" name="11 CuadroTexto"/>
              <p:cNvSpPr txBox="1"/>
              <p:nvPr/>
            </p:nvSpPr>
            <p:spPr>
              <a:xfrm>
                <a:off x="7286644" y="3405846"/>
                <a:ext cx="1223970"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Cresta frontal</a:t>
                </a:r>
                <a:endParaRPr lang="es-MX" sz="1400" dirty="0"/>
              </a:p>
            </p:txBody>
          </p:sp>
          <p:sp>
            <p:nvSpPr>
              <p:cNvPr id="13" name="12 CuadroTexto"/>
              <p:cNvSpPr txBox="1"/>
              <p:nvPr/>
            </p:nvSpPr>
            <p:spPr>
              <a:xfrm>
                <a:off x="4205286" y="228599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Línea temporal</a:t>
                </a:r>
                <a:endParaRPr lang="es-MX" sz="1400" dirty="0"/>
              </a:p>
            </p:txBody>
          </p:sp>
          <p:sp>
            <p:nvSpPr>
              <p:cNvPr id="14" name="13 CuadroTexto"/>
              <p:cNvSpPr txBox="1"/>
              <p:nvPr/>
            </p:nvSpPr>
            <p:spPr>
              <a:xfrm>
                <a:off x="4500562" y="1571612"/>
                <a:ext cx="1081094" cy="523220"/>
              </a:xfrm>
              <a:prstGeom prst="rect">
                <a:avLst/>
              </a:prstGeom>
              <a:solidFill>
                <a:schemeClr val="bg1"/>
              </a:solidFill>
              <a:ln>
                <a:solidFill>
                  <a:schemeClr val="bg1"/>
                </a:solidFill>
              </a:ln>
            </p:spPr>
            <p:txBody>
              <a:bodyPr wrap="square" rtlCol="0">
                <a:spAutoFit/>
              </a:bodyPr>
              <a:lstStyle/>
              <a:p>
                <a:pPr algn="ctr"/>
                <a:r>
                  <a:rPr lang="es-MX" sz="1400" dirty="0" smtClean="0">
                    <a:latin typeface="Arial" pitchFamily="34" charset="0"/>
                    <a:cs typeface="Arial" pitchFamily="34" charset="0"/>
                  </a:rPr>
                  <a:t>Eminencia frontal</a:t>
                </a:r>
                <a:endParaRPr lang="es-MX" sz="1400" dirty="0"/>
              </a:p>
            </p:txBody>
          </p:sp>
        </p:gr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285720" y="214290"/>
            <a:ext cx="8215370" cy="4857784"/>
          </a:xfrm>
          <a:prstGeom prst="rect">
            <a:avLst/>
          </a:prstGeom>
        </p:spPr>
        <p:txBody>
          <a:bodyPr>
            <a:normAutofit fontScale="85000" lnSpcReduction="20000"/>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r>
              <a:rPr kumimoji="0" lang="es-MX" sz="2000" b="0" i="0" u="sng" strike="noStrike" kern="1200" cap="none" spc="0" normalizeH="0" baseline="0" noProof="0" dirty="0" smtClean="0">
                <a:ln>
                  <a:noFill/>
                </a:ln>
                <a:effectLst/>
                <a:uLnTx/>
                <a:uFillTx/>
                <a:latin typeface="Arial" pitchFamily="34" charset="0"/>
                <a:cs typeface="Arial" pitchFamily="34" charset="0"/>
              </a:rPr>
              <a:t> </a:t>
            </a:r>
          </a:p>
          <a:p>
            <a:pPr marL="274320" lvl="0" indent="-274320" algn="just">
              <a:spcBef>
                <a:spcPts val="600"/>
              </a:spcBef>
              <a:buClr>
                <a:schemeClr val="accent1"/>
              </a:buClr>
              <a:buSzPct val="70000"/>
            </a:pPr>
            <a:r>
              <a:rPr lang="es-MX" sz="2600" dirty="0" smtClean="0">
                <a:solidFill>
                  <a:schemeClr val="accent1">
                    <a:lumMod val="75000"/>
                  </a:schemeClr>
                </a:solidFill>
                <a:latin typeface="Arial" pitchFamily="34" charset="0"/>
                <a:cs typeface="Arial" pitchFamily="34" charset="0"/>
              </a:rPr>
              <a:t>NUMERO DE HUESOS</a:t>
            </a:r>
          </a:p>
          <a:p>
            <a:pPr marL="274320" lvl="0" indent="-274320" algn="just">
              <a:spcBef>
                <a:spcPts val="600"/>
              </a:spcBef>
              <a:buClr>
                <a:schemeClr val="accent1"/>
              </a:buClr>
              <a:buSzPct val="70000"/>
            </a:pPr>
            <a:endParaRPr lang="es-MX" sz="2000" dirty="0" smtClean="0">
              <a:latin typeface="Arial" pitchFamily="34" charset="0"/>
              <a:cs typeface="Arial" pitchFamily="34" charset="0"/>
            </a:endParaRPr>
          </a:p>
          <a:p>
            <a:pPr marL="274320" indent="-274320" algn="just">
              <a:spcBef>
                <a:spcPts val="600"/>
              </a:spcBef>
              <a:buClr>
                <a:schemeClr val="accent1"/>
              </a:buClr>
              <a:buSzPct val="70000"/>
              <a:buFont typeface="Arial" pitchFamily="34" charset="0"/>
              <a:buChar char="•"/>
            </a:pPr>
            <a:r>
              <a:rPr lang="es-MX" sz="2400" dirty="0" smtClean="0">
                <a:latin typeface="Arial" pitchFamily="34" charset="0"/>
                <a:cs typeface="Arial" pitchFamily="34" charset="0"/>
              </a:rPr>
              <a:t>Constituido por </a:t>
            </a:r>
            <a:r>
              <a:rPr lang="es-MX" sz="2400" b="1" dirty="0" smtClean="0">
                <a:latin typeface="Arial" pitchFamily="34" charset="0"/>
                <a:cs typeface="Arial" pitchFamily="34" charset="0"/>
              </a:rPr>
              <a:t>202</a:t>
            </a:r>
            <a:r>
              <a:rPr lang="es-MX" sz="2400" dirty="0" smtClean="0">
                <a:latin typeface="Arial" pitchFamily="34" charset="0"/>
                <a:cs typeface="Arial" pitchFamily="34" charset="0"/>
              </a:rPr>
              <a:t> </a:t>
            </a:r>
            <a:r>
              <a:rPr lang="es-MX" sz="2400" u="sng" dirty="0" smtClean="0">
                <a:latin typeface="Arial" pitchFamily="34" charset="0"/>
                <a:cs typeface="Arial" pitchFamily="34" charset="0"/>
                <a:hlinkClick r:id="rId3" tooltip="Hueso"/>
              </a:rPr>
              <a:t>huesos</a:t>
            </a:r>
            <a:r>
              <a:rPr lang="es-MX" sz="2400" dirty="0" smtClean="0">
                <a:latin typeface="Arial" pitchFamily="34" charset="0"/>
                <a:cs typeface="Arial" pitchFamily="34" charset="0"/>
              </a:rPr>
              <a:t>  (206 si se consideran por separado las 5 vértebras sacras, que realmente están fundidas en un solo hueso; y hasta 209 o más si se incluyen además las vértebras coxígeas, que también están fundidas en un solo hueso), la mayoría de ellos pares, con un miembro de cada par en cada lado del cuerpo. </a:t>
            </a:r>
          </a:p>
          <a:p>
            <a:pPr marL="274320" indent="-274320" algn="just">
              <a:spcBef>
                <a:spcPts val="600"/>
              </a:spcBef>
              <a:buClr>
                <a:schemeClr val="accent1"/>
              </a:buClr>
              <a:buSzPct val="70000"/>
            </a:pPr>
            <a:endParaRPr lang="es-MX" sz="1300" dirty="0" smtClean="0">
              <a:latin typeface="Arial" pitchFamily="34" charset="0"/>
              <a:cs typeface="Arial" pitchFamily="34" charset="0"/>
            </a:endParaRPr>
          </a:p>
          <a:p>
            <a:pPr marL="274320" lvl="0" indent="-274320" algn="just">
              <a:spcBef>
                <a:spcPts val="600"/>
              </a:spcBef>
              <a:buClr>
                <a:schemeClr val="accent1"/>
              </a:buClr>
              <a:buSzPct val="70000"/>
              <a:buFont typeface="Arial" pitchFamily="34" charset="0"/>
              <a:buChar char="•"/>
            </a:pPr>
            <a:r>
              <a:rPr lang="es-MX" sz="2400" dirty="0" smtClean="0">
                <a:latin typeface="Arial" pitchFamily="34" charset="0"/>
                <a:cs typeface="Arial" pitchFamily="34" charset="0"/>
              </a:rPr>
              <a:t>El número de huesos en personas adultas va desde los 206 hasta los 208 aproximadamente, pero esta cifra no se cumple en los </a:t>
            </a:r>
            <a:r>
              <a:rPr lang="es-MX" sz="2400" dirty="0" smtClean="0">
                <a:latin typeface="Arial" pitchFamily="34" charset="0"/>
                <a:cs typeface="Arial" pitchFamily="34" charset="0"/>
                <a:hlinkClick r:id="rId4" tooltip="Niño"/>
              </a:rPr>
              <a:t>niños</a:t>
            </a:r>
            <a:r>
              <a:rPr lang="es-MX" sz="2400" dirty="0" smtClean="0">
                <a:latin typeface="Arial" pitchFamily="34" charset="0"/>
                <a:cs typeface="Arial" pitchFamily="34" charset="0"/>
              </a:rPr>
              <a:t> y menos en los </a:t>
            </a:r>
            <a:r>
              <a:rPr lang="es-MX" sz="2400" dirty="0" smtClean="0">
                <a:latin typeface="Arial" pitchFamily="34" charset="0"/>
                <a:cs typeface="Arial" pitchFamily="34" charset="0"/>
                <a:hlinkClick r:id="rId5" tooltip="Recién nacido"/>
              </a:rPr>
              <a:t>recién nacidos</a:t>
            </a:r>
            <a:r>
              <a:rPr lang="es-MX" sz="2400" dirty="0" smtClean="0">
                <a:latin typeface="Arial" pitchFamily="34" charset="0"/>
                <a:cs typeface="Arial" pitchFamily="34" charset="0"/>
              </a:rPr>
              <a:t>. Esto se debe a que nacen con algunos huesos separados para facilitar el parto, por ejemplo los huesos del cráneo.</a:t>
            </a:r>
          </a:p>
          <a:p>
            <a:pPr marL="274320" lvl="0" indent="-274320" algn="just">
              <a:spcBef>
                <a:spcPts val="600"/>
              </a:spcBef>
              <a:buClr>
                <a:schemeClr val="accent1"/>
              </a:buClr>
              <a:buSzPct val="70000"/>
              <a:buFont typeface="Arial" pitchFamily="34" charset="0"/>
              <a:buChar char="•"/>
            </a:pPr>
            <a:endParaRPr lang="es-MX" sz="1200" dirty="0" smtClean="0">
              <a:latin typeface="Arial" pitchFamily="34" charset="0"/>
              <a:cs typeface="Arial" pitchFamily="34" charset="0"/>
            </a:endParaRPr>
          </a:p>
          <a:p>
            <a:pPr marL="274320" lvl="0" indent="-274320" algn="just">
              <a:spcBef>
                <a:spcPts val="600"/>
              </a:spcBef>
              <a:buClr>
                <a:schemeClr val="accent1"/>
              </a:buClr>
              <a:buSzPct val="70000"/>
              <a:buFont typeface="Arial" pitchFamily="34" charset="0"/>
              <a:buChar char="•"/>
            </a:pPr>
            <a:r>
              <a:rPr lang="es-MX" sz="2400" dirty="0" smtClean="0">
                <a:latin typeface="Arial" pitchFamily="34" charset="0"/>
                <a:cs typeface="Arial" pitchFamily="34" charset="0"/>
              </a:rPr>
              <a:t>Así que el número de huesos depende de la edad de la persona a la cual se refiera, pero como promedio para un adulto es alrededor de 206 huesos.</a:t>
            </a: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lang="es-MX" sz="2800" u="sng" dirty="0">
              <a:solidFill>
                <a:schemeClr val="accent4">
                  <a:lumMod val="50000"/>
                </a:schemeClr>
              </a:solidFill>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28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2400" b="0" i="0" u="none" strike="noStrike" kern="1200" cap="none" spc="0" normalizeH="0" baseline="0" noProof="0" dirty="0">
              <a:ln>
                <a:noFill/>
              </a:ln>
              <a:solidFill>
                <a:schemeClr val="accent4">
                  <a:lumMod val="50000"/>
                </a:schemeClr>
              </a:solidFill>
              <a:effectLst/>
              <a:uLnTx/>
              <a:uFillTx/>
              <a:latin typeface="Arial" pitchFamily="34" charset="0"/>
              <a:cs typeface="Arial" pitchFamily="34" charset="0"/>
            </a:endParaRPr>
          </a:p>
        </p:txBody>
      </p:sp>
      <p:pic>
        <p:nvPicPr>
          <p:cNvPr id="140290" name="Picture 2" descr="Archivo:Skeleton2.jpg">
            <a:hlinkClick r:id="rId6"/>
          </p:cNvPr>
          <p:cNvPicPr>
            <a:picLocks noChangeAspect="1" noChangeArrowheads="1"/>
          </p:cNvPicPr>
          <p:nvPr/>
        </p:nvPicPr>
        <p:blipFill>
          <a:blip r:embed="rId7" cstate="print"/>
          <a:srcRect/>
          <a:stretch>
            <a:fillRect/>
          </a:stretch>
        </p:blipFill>
        <p:spPr bwMode="auto">
          <a:xfrm rot="5400000">
            <a:off x="3786163" y="2786077"/>
            <a:ext cx="1571634" cy="57150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14348" y="405828"/>
            <a:ext cx="4214842" cy="5737816"/>
          </a:xfrm>
        </p:spPr>
        <p:txBody>
          <a:bodyPr>
            <a:normAutofit fontScale="92500"/>
          </a:bodyPr>
          <a:lstStyle/>
          <a:p>
            <a:pPr algn="just"/>
            <a:r>
              <a:rPr lang="es-MX" dirty="0" smtClean="0"/>
              <a:t>Por encima de este orificio parte la cresta frontal media, que se bifurca   para limitar un canal del seno longitudinal superior. </a:t>
            </a:r>
          </a:p>
          <a:p>
            <a:pPr algn="just"/>
            <a:r>
              <a:rPr lang="es-MX" dirty="0" smtClean="0"/>
              <a:t>A cada  lado existen  unas  fosas más o  menos  profundas, que alojan las vegetaciones  subaracnoides o corpúsculos de Pacchioni</a:t>
            </a:r>
          </a:p>
          <a:p>
            <a:pPr algn="just"/>
            <a:r>
              <a:rPr lang="es-MX" dirty="0" smtClean="0"/>
              <a:t> Más hacia los lados, se encuentran las fosas  frontales, que  se corresponden  con las  gibas de  la cara exocraneana.</a:t>
            </a:r>
            <a:endParaRPr lang="es-MX" dirty="0"/>
          </a:p>
        </p:txBody>
      </p:sp>
      <p:pic>
        <p:nvPicPr>
          <p:cNvPr id="244738" name="Picture 2" descr="[1-1_static.jpg]"/>
          <p:cNvPicPr>
            <a:picLocks noChangeAspect="1" noChangeArrowheads="1"/>
          </p:cNvPicPr>
          <p:nvPr/>
        </p:nvPicPr>
        <p:blipFill>
          <a:blip r:embed="rId3" cstate="print"/>
          <a:srcRect/>
          <a:stretch>
            <a:fillRect/>
          </a:stretch>
        </p:blipFill>
        <p:spPr bwMode="auto">
          <a:xfrm>
            <a:off x="5286379" y="2571744"/>
            <a:ext cx="2571769" cy="3286148"/>
          </a:xfrm>
          <a:prstGeom prst="rect">
            <a:avLst/>
          </a:prstGeom>
          <a:noFill/>
        </p:spPr>
      </p:pic>
      <p:cxnSp>
        <p:nvCxnSpPr>
          <p:cNvPr id="7" name="6 Conector recto de flecha"/>
          <p:cNvCxnSpPr/>
          <p:nvPr/>
        </p:nvCxnSpPr>
        <p:spPr>
          <a:xfrm rot="16200000" flipH="1">
            <a:off x="4786314" y="2000240"/>
            <a:ext cx="1857388"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8" y="428604"/>
            <a:ext cx="2571768" cy="2000264"/>
          </a:xfrm>
        </p:spPr>
        <p:txBody>
          <a:bodyPr>
            <a:normAutofit/>
          </a:bodyPr>
          <a:lstStyle/>
          <a:p>
            <a:pPr algn="just"/>
            <a:r>
              <a:rPr lang="es-MX" sz="2000" dirty="0" smtClean="0">
                <a:latin typeface="Arial" pitchFamily="34" charset="0"/>
                <a:cs typeface="Arial" pitchFamily="34" charset="0"/>
              </a:rPr>
              <a:t>Se distingue igualmente una superficie exocraneana y otra endocraneana.</a:t>
            </a:r>
          </a:p>
        </p:txBody>
      </p:sp>
      <p:sp>
        <p:nvSpPr>
          <p:cNvPr id="3" name="2 Título"/>
          <p:cNvSpPr>
            <a:spLocks noGrp="1"/>
          </p:cNvSpPr>
          <p:nvPr>
            <p:ph type="title"/>
          </p:nvPr>
        </p:nvSpPr>
        <p:spPr>
          <a:xfrm>
            <a:off x="571472" y="796892"/>
            <a:ext cx="4143404" cy="488968"/>
          </a:xfrm>
        </p:spPr>
        <p:txBody>
          <a:bodyPr>
            <a:normAutofit/>
          </a:bodyPr>
          <a:lstStyle/>
          <a:p>
            <a:pPr algn="ctr"/>
            <a:r>
              <a:rPr lang="es-MX" sz="2400" dirty="0" smtClean="0">
                <a:solidFill>
                  <a:schemeClr val="accent1">
                    <a:lumMod val="75000"/>
                  </a:schemeClr>
                </a:solidFill>
                <a:latin typeface="Arial" pitchFamily="34" charset="0"/>
                <a:cs typeface="Arial" pitchFamily="34" charset="0"/>
              </a:rPr>
              <a:t>Porción  horizontal</a:t>
            </a:r>
            <a:endParaRPr lang="es-MX" sz="2400" dirty="0">
              <a:solidFill>
                <a:schemeClr val="accent1">
                  <a:lumMod val="75000"/>
                </a:schemeClr>
              </a:solidFill>
              <a:latin typeface="Arial" pitchFamily="34" charset="0"/>
              <a:cs typeface="Arial" pitchFamily="34" charset="0"/>
            </a:endParaRPr>
          </a:p>
        </p:txBody>
      </p:sp>
      <p:pic>
        <p:nvPicPr>
          <p:cNvPr id="4" name="3 Imagen" descr="C23.bmp"/>
          <p:cNvPicPr>
            <a:picLocks noChangeAspect="1"/>
          </p:cNvPicPr>
          <p:nvPr/>
        </p:nvPicPr>
        <p:blipFill>
          <a:blip r:embed="rId3" cstate="print"/>
          <a:stretch>
            <a:fillRect/>
          </a:stretch>
        </p:blipFill>
        <p:spPr>
          <a:xfrm>
            <a:off x="428596" y="2643182"/>
            <a:ext cx="6215106" cy="3243848"/>
          </a:xfrm>
          <a:prstGeom prst="rect">
            <a:avLst/>
          </a:prstGeom>
        </p:spPr>
      </p:pic>
      <p:sp>
        <p:nvSpPr>
          <p:cNvPr id="6" name="5 CuadroTexto"/>
          <p:cNvSpPr txBox="1"/>
          <p:nvPr/>
        </p:nvSpPr>
        <p:spPr>
          <a:xfrm>
            <a:off x="2571736" y="5988626"/>
            <a:ext cx="2000264" cy="400110"/>
          </a:xfrm>
          <a:prstGeom prst="rect">
            <a:avLst/>
          </a:prstGeom>
          <a:noFill/>
        </p:spPr>
        <p:txBody>
          <a:bodyPr wrap="square" rtlCol="0">
            <a:spAutoFit/>
          </a:bodyPr>
          <a:lstStyle/>
          <a:p>
            <a:r>
              <a:rPr lang="es-MX" sz="2000" dirty="0" smtClean="0">
                <a:latin typeface="Arial" pitchFamily="34" charset="0"/>
                <a:cs typeface="Arial" pitchFamily="34" charset="0"/>
              </a:rPr>
              <a:t>Endocraneana</a:t>
            </a:r>
            <a:endParaRPr lang="es-MX" sz="2000" dirty="0">
              <a:latin typeface="Arial" pitchFamily="34" charset="0"/>
              <a:cs typeface="Arial" pitchFamily="34" charset="0"/>
            </a:endParaRPr>
          </a:p>
        </p:txBody>
      </p:sp>
      <p:cxnSp>
        <p:nvCxnSpPr>
          <p:cNvPr id="8" name="7 Conector recto de flecha"/>
          <p:cNvCxnSpPr>
            <a:endCxn id="6" idx="0"/>
          </p:cNvCxnSpPr>
          <p:nvPr/>
        </p:nvCxnSpPr>
        <p:spPr>
          <a:xfrm rot="5400000">
            <a:off x="3007229" y="5423193"/>
            <a:ext cx="11300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643174" y="1857364"/>
            <a:ext cx="1785950" cy="400110"/>
          </a:xfrm>
          <a:prstGeom prst="rect">
            <a:avLst/>
          </a:prstGeom>
          <a:noFill/>
        </p:spPr>
        <p:txBody>
          <a:bodyPr wrap="square" rtlCol="0">
            <a:spAutoFit/>
          </a:bodyPr>
          <a:lstStyle/>
          <a:p>
            <a:r>
              <a:rPr lang="es-MX" sz="2000" dirty="0" smtClean="0">
                <a:latin typeface="Arial" pitchFamily="34" charset="0"/>
                <a:cs typeface="Arial" pitchFamily="34" charset="0"/>
              </a:rPr>
              <a:t>Exocraneana</a:t>
            </a:r>
            <a:endParaRPr lang="es-MX" sz="2000" dirty="0">
              <a:latin typeface="Arial" pitchFamily="34" charset="0"/>
              <a:cs typeface="Arial" pitchFamily="34" charset="0"/>
            </a:endParaRPr>
          </a:p>
        </p:txBody>
      </p:sp>
      <p:cxnSp>
        <p:nvCxnSpPr>
          <p:cNvPr id="11" name="10 Conector recto de flecha"/>
          <p:cNvCxnSpPr/>
          <p:nvPr/>
        </p:nvCxnSpPr>
        <p:spPr>
          <a:xfrm rot="5400000" flipH="1" flipV="1">
            <a:off x="2821769" y="2964653"/>
            <a:ext cx="15001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FRONTAL2.jpg"/>
          <p:cNvPicPr>
            <a:picLocks noChangeAspect="1"/>
          </p:cNvPicPr>
          <p:nvPr/>
        </p:nvPicPr>
        <p:blipFill>
          <a:blip r:embed="rId3" cstate="print"/>
          <a:stretch>
            <a:fillRect/>
          </a:stretch>
        </p:blipFill>
        <p:spPr>
          <a:xfrm>
            <a:off x="4286248" y="2500306"/>
            <a:ext cx="3929383" cy="3192624"/>
          </a:xfrm>
          <a:prstGeom prst="rect">
            <a:avLst/>
          </a:prstGeom>
        </p:spPr>
      </p:pic>
      <p:sp>
        <p:nvSpPr>
          <p:cNvPr id="2" name="1 Marcador de contenido"/>
          <p:cNvSpPr>
            <a:spLocks noGrp="1"/>
          </p:cNvSpPr>
          <p:nvPr>
            <p:ph idx="1"/>
          </p:nvPr>
        </p:nvSpPr>
        <p:spPr>
          <a:xfrm>
            <a:off x="642910" y="785795"/>
            <a:ext cx="3214710" cy="5143536"/>
          </a:xfrm>
        </p:spPr>
        <p:txBody>
          <a:bodyPr>
            <a:normAutofit lnSpcReduction="10000"/>
          </a:bodyPr>
          <a:lstStyle/>
          <a:p>
            <a:pPr algn="just"/>
            <a:r>
              <a:rPr lang="es-MX" sz="2000" dirty="0" smtClean="0">
                <a:latin typeface="Arial" pitchFamily="34" charset="0"/>
                <a:cs typeface="Arial" pitchFamily="34" charset="0"/>
              </a:rPr>
              <a:t>La cara exocraneana  está separada  de la misma  cara de la porción vertical por un reborde, como por el lado interno y afilado por el externo, llamado arco orbitario. </a:t>
            </a:r>
          </a:p>
          <a:p>
            <a:pPr algn="just"/>
            <a:r>
              <a:rPr lang="es-MX" sz="2000" dirty="0" smtClean="0">
                <a:latin typeface="Arial" pitchFamily="34" charset="0"/>
                <a:cs typeface="Arial" pitchFamily="34" charset="0"/>
              </a:rPr>
              <a:t>Este presenta en la unión de la porción afilada con la roma una escotadura  o escotadura supraorbitaria por donde pasan los vasos y nervios supraorbitarios.</a:t>
            </a: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071546"/>
            <a:ext cx="3143272" cy="4714908"/>
          </a:xfrm>
        </p:spPr>
        <p:txBody>
          <a:bodyPr>
            <a:noAutofit/>
          </a:bodyPr>
          <a:lstStyle/>
          <a:p>
            <a:pPr algn="just"/>
            <a:r>
              <a:rPr lang="es-MX" sz="2000" dirty="0" smtClean="0">
                <a:latin typeface="Arial" pitchFamily="34" charset="0"/>
                <a:cs typeface="Arial" pitchFamily="34" charset="0"/>
              </a:rPr>
              <a:t>Más  adentro existe otra pequeña escotadura (escotadura frontal interna) para el paso de los vasos frontales internos.   </a:t>
            </a:r>
          </a:p>
          <a:p>
            <a:pPr algn="just"/>
            <a:r>
              <a:rPr lang="es-MX" sz="2000" dirty="0" smtClean="0">
                <a:latin typeface="Arial" pitchFamily="34" charset="0"/>
                <a:cs typeface="Arial" pitchFamily="34" charset="0"/>
              </a:rPr>
              <a:t>El arco orbitario termina por el lado externo a favor de un saliente prismático  triangular, donde va a articularse el hueso malar y que recibe el nombre de apófisis orbitaria externa. </a:t>
            </a:r>
            <a:endParaRPr lang="es-MX" sz="2000" dirty="0">
              <a:latin typeface="Arial" pitchFamily="34" charset="0"/>
              <a:cs typeface="Arial" pitchFamily="34" charset="0"/>
            </a:endParaRPr>
          </a:p>
        </p:txBody>
      </p:sp>
      <p:pic>
        <p:nvPicPr>
          <p:cNvPr id="238594" name="Picture 2" descr="[Imagen2.jpg]"/>
          <p:cNvPicPr>
            <a:picLocks noChangeAspect="1" noChangeArrowheads="1"/>
          </p:cNvPicPr>
          <p:nvPr/>
        </p:nvPicPr>
        <p:blipFill>
          <a:blip r:embed="rId3" cstate="print"/>
          <a:srcRect/>
          <a:stretch>
            <a:fillRect/>
          </a:stretch>
        </p:blipFill>
        <p:spPr bwMode="auto">
          <a:xfrm>
            <a:off x="3786182" y="1071546"/>
            <a:ext cx="4505317" cy="3929090"/>
          </a:xfrm>
          <a:prstGeom prst="rect">
            <a:avLst/>
          </a:prstGeom>
          <a:noFill/>
        </p:spPr>
      </p:pic>
      <p:cxnSp>
        <p:nvCxnSpPr>
          <p:cNvPr id="6" name="5 Conector recto de flecha"/>
          <p:cNvCxnSpPr/>
          <p:nvPr/>
        </p:nvCxnSpPr>
        <p:spPr>
          <a:xfrm rot="5400000" flipH="1" flipV="1">
            <a:off x="3321835" y="4822041"/>
            <a:ext cx="1000132"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43438" y="1714488"/>
            <a:ext cx="3643306" cy="3929090"/>
          </a:xfrm>
        </p:spPr>
        <p:txBody>
          <a:bodyPr>
            <a:normAutofit/>
          </a:bodyPr>
          <a:lstStyle/>
          <a:p>
            <a:pPr algn="just"/>
            <a:r>
              <a:rPr lang="es-MX" sz="2000" dirty="0" smtClean="0">
                <a:latin typeface="Arial" pitchFamily="34" charset="0"/>
                <a:cs typeface="Arial" pitchFamily="34" charset="0"/>
              </a:rPr>
              <a:t>Por el lado interno acaba en la apófisis orbitaria interna.</a:t>
            </a:r>
          </a:p>
          <a:p>
            <a:pPr algn="just"/>
            <a:r>
              <a:rPr lang="es-MX" sz="2000" dirty="0" smtClean="0">
                <a:latin typeface="Arial" pitchFamily="34" charset="0"/>
                <a:cs typeface="Arial" pitchFamily="34" charset="0"/>
              </a:rPr>
              <a:t>Entre ambas apófisis  orbitarias internas  existe una escotadura en forma de V invertida  o escotadura nasal cuya superficie dentada se articula con los huesos propios de la nariz y con la apófisis ascendentes de  los maxilares superiores.</a:t>
            </a:r>
            <a:endParaRPr lang="es-MX" sz="2000" dirty="0">
              <a:latin typeface="Arial" pitchFamily="34" charset="0"/>
              <a:cs typeface="Arial" pitchFamily="34" charset="0"/>
            </a:endParaRPr>
          </a:p>
        </p:txBody>
      </p:sp>
      <p:pic>
        <p:nvPicPr>
          <p:cNvPr id="236546" name="Picture 2" descr="http://www.ecoaldea.com/img/craneo2.jpg"/>
          <p:cNvPicPr>
            <a:picLocks noChangeAspect="1" noChangeArrowheads="1"/>
          </p:cNvPicPr>
          <p:nvPr/>
        </p:nvPicPr>
        <p:blipFill>
          <a:blip r:embed="rId3" cstate="print"/>
          <a:srcRect/>
          <a:stretch>
            <a:fillRect/>
          </a:stretch>
        </p:blipFill>
        <p:spPr bwMode="auto">
          <a:xfrm>
            <a:off x="571472" y="1357298"/>
            <a:ext cx="3866850" cy="3857652"/>
          </a:xfrm>
          <a:prstGeom prst="rect">
            <a:avLst/>
          </a:prstGeom>
          <a:noFill/>
        </p:spPr>
      </p:pic>
      <p:cxnSp>
        <p:nvCxnSpPr>
          <p:cNvPr id="6" name="5 Conector recto de flecha"/>
          <p:cNvCxnSpPr/>
          <p:nvPr/>
        </p:nvCxnSpPr>
        <p:spPr>
          <a:xfrm rot="10800000">
            <a:off x="3428992" y="3071810"/>
            <a:ext cx="1428760" cy="5000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429124" y="1332789"/>
            <a:ext cx="3857652" cy="4453665"/>
          </a:xfrm>
        </p:spPr>
        <p:txBody>
          <a:bodyPr>
            <a:normAutofit/>
          </a:bodyPr>
          <a:lstStyle/>
          <a:p>
            <a:pPr algn="just"/>
            <a:r>
              <a:rPr lang="es-MX" sz="2000" dirty="0" smtClean="0">
                <a:latin typeface="Arial" pitchFamily="34" charset="0"/>
                <a:cs typeface="Arial" pitchFamily="34" charset="0"/>
              </a:rPr>
              <a:t>En  la línea media, e inmediatamente por detrás  de la escotadura nasal, parte una  apófisis de forma piramidal con  vértice  inferior, llamada espinal  nasal del frontal. </a:t>
            </a:r>
          </a:p>
          <a:p>
            <a:pPr algn="just"/>
            <a:r>
              <a:rPr lang="es-MX" sz="2000" dirty="0" smtClean="0">
                <a:latin typeface="Arial" pitchFamily="34" charset="0"/>
                <a:cs typeface="Arial" pitchFamily="34" charset="0"/>
              </a:rPr>
              <a:t>Se articula  por su parte inferior con los huesos propios de la nariz, en tanto  que  sus caras laterales contribuyen a formar la pared superior de las fosas  nasales. </a:t>
            </a:r>
          </a:p>
          <a:p>
            <a:pPr>
              <a:buNone/>
            </a:pPr>
            <a:endParaRPr lang="es-MX" dirty="0"/>
          </a:p>
        </p:txBody>
      </p:sp>
      <p:pic>
        <p:nvPicPr>
          <p:cNvPr id="234498" name="Picture 2" descr="[Imagen1.png]"/>
          <p:cNvPicPr>
            <a:picLocks noChangeAspect="1" noChangeArrowheads="1"/>
          </p:cNvPicPr>
          <p:nvPr/>
        </p:nvPicPr>
        <p:blipFill>
          <a:blip r:embed="rId3" cstate="print"/>
          <a:srcRect/>
          <a:stretch>
            <a:fillRect/>
          </a:stretch>
        </p:blipFill>
        <p:spPr bwMode="auto">
          <a:xfrm>
            <a:off x="357158" y="1928802"/>
            <a:ext cx="3857652" cy="2614619"/>
          </a:xfrm>
          <a:prstGeom prst="rect">
            <a:avLst/>
          </a:prstGeom>
          <a:noFill/>
        </p:spPr>
      </p:pic>
      <p:cxnSp>
        <p:nvCxnSpPr>
          <p:cNvPr id="7" name="6 Conector recto de flecha"/>
          <p:cNvCxnSpPr/>
          <p:nvPr/>
        </p:nvCxnSpPr>
        <p:spPr>
          <a:xfrm flipV="1">
            <a:off x="2571736" y="1857364"/>
            <a:ext cx="2143140"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2643174" y="4143380"/>
            <a:ext cx="1643074"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143504" y="692696"/>
            <a:ext cx="3000396" cy="2736304"/>
          </a:xfrm>
        </p:spPr>
        <p:txBody>
          <a:bodyPr>
            <a:normAutofit lnSpcReduction="10000"/>
          </a:bodyPr>
          <a:lstStyle/>
          <a:p>
            <a:pPr algn="just"/>
            <a:r>
              <a:rPr lang="es-MX" sz="2000" dirty="0" smtClean="0">
                <a:latin typeface="Arial" pitchFamily="34" charset="0"/>
                <a:cs typeface="Arial" pitchFamily="34" charset="0"/>
              </a:rPr>
              <a:t>La espina nasal lleva en la unión de sus caras  posterolaterales</a:t>
            </a:r>
          </a:p>
          <a:p>
            <a:pPr algn="just"/>
            <a:r>
              <a:rPr lang="es-MX" sz="2000" dirty="0" smtClean="0">
                <a:latin typeface="Arial" pitchFamily="34" charset="0"/>
                <a:cs typeface="Arial" pitchFamily="34" charset="0"/>
              </a:rPr>
              <a:t>Una cresta vertical mediana, donde se articula la lámina perpendicular del etmoides. </a:t>
            </a:r>
          </a:p>
          <a:p>
            <a:pPr algn="just"/>
            <a:endParaRPr lang="es-MX" sz="2000" dirty="0">
              <a:latin typeface="Arial" pitchFamily="34" charset="0"/>
              <a:cs typeface="Arial" pitchFamily="34" charset="0"/>
            </a:endParaRPr>
          </a:p>
        </p:txBody>
      </p:sp>
      <p:pic>
        <p:nvPicPr>
          <p:cNvPr id="4" name="Picture 2" descr="[Imagen1.png]"/>
          <p:cNvPicPr>
            <a:picLocks noChangeAspect="1" noChangeArrowheads="1"/>
          </p:cNvPicPr>
          <p:nvPr/>
        </p:nvPicPr>
        <p:blipFill>
          <a:blip r:embed="rId3" cstate="print"/>
          <a:srcRect/>
          <a:stretch>
            <a:fillRect/>
          </a:stretch>
        </p:blipFill>
        <p:spPr bwMode="auto">
          <a:xfrm>
            <a:off x="500034" y="1928802"/>
            <a:ext cx="3786214" cy="2614619"/>
          </a:xfrm>
          <a:prstGeom prst="rect">
            <a:avLst/>
          </a:prstGeom>
          <a:noFill/>
        </p:spPr>
      </p:pic>
      <p:cxnSp>
        <p:nvCxnSpPr>
          <p:cNvPr id="7" name="6 Conector recto de flecha"/>
          <p:cNvCxnSpPr/>
          <p:nvPr/>
        </p:nvCxnSpPr>
        <p:spPr>
          <a:xfrm flipV="1">
            <a:off x="2714612" y="2643182"/>
            <a:ext cx="2571768" cy="16430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260648"/>
            <a:ext cx="3571900" cy="5525805"/>
          </a:xfrm>
        </p:spPr>
        <p:txBody>
          <a:bodyPr>
            <a:normAutofit lnSpcReduction="10000"/>
          </a:bodyPr>
          <a:lstStyle/>
          <a:p>
            <a:pPr algn="just"/>
            <a:r>
              <a:rPr lang="es-MX" sz="2000" dirty="0" smtClean="0">
                <a:latin typeface="Arial" pitchFamily="34" charset="0"/>
                <a:cs typeface="Arial" pitchFamily="34" charset="0"/>
              </a:rPr>
              <a:t>Por detrás  de la espina nasal se abre una escotadura  rectangular o  escotadura  etmoidal; limitada  lateralmente por  dos superficies  alargadas de  adelante atrás, anfractuosas y       provistas  de múltiples cavidades separadas unas de otras por tabiques óseos  muy delgados.</a:t>
            </a:r>
          </a:p>
          <a:p>
            <a:pPr algn="just"/>
            <a:r>
              <a:rPr lang="es-MX" sz="2000" dirty="0" smtClean="0">
                <a:latin typeface="Arial" pitchFamily="34" charset="0"/>
                <a:cs typeface="Arial" pitchFamily="34" charset="0"/>
              </a:rPr>
              <a:t>Estas cavidades se denominan semicélulas  frontales y  en el cráneo articulado forman con el etmoides las  células  frontoetmoidales. </a:t>
            </a:r>
          </a:p>
          <a:p>
            <a:endParaRPr lang="es-MX" dirty="0"/>
          </a:p>
        </p:txBody>
      </p:sp>
      <p:pic>
        <p:nvPicPr>
          <p:cNvPr id="4" name="Picture 2" descr="[Imagen1.png]"/>
          <p:cNvPicPr>
            <a:picLocks noChangeAspect="1" noChangeArrowheads="1"/>
          </p:cNvPicPr>
          <p:nvPr/>
        </p:nvPicPr>
        <p:blipFill>
          <a:blip r:embed="rId3" cstate="print"/>
          <a:srcRect/>
          <a:stretch>
            <a:fillRect/>
          </a:stretch>
        </p:blipFill>
        <p:spPr bwMode="auto">
          <a:xfrm>
            <a:off x="4500562" y="1857364"/>
            <a:ext cx="3786214" cy="2614619"/>
          </a:xfrm>
          <a:prstGeom prst="rect">
            <a:avLst/>
          </a:prstGeom>
          <a:noFill/>
        </p:spPr>
      </p:pic>
      <p:cxnSp>
        <p:nvCxnSpPr>
          <p:cNvPr id="6" name="5 Conector recto de flecha"/>
          <p:cNvCxnSpPr/>
          <p:nvPr/>
        </p:nvCxnSpPr>
        <p:spPr>
          <a:xfrm>
            <a:off x="4000496" y="1357298"/>
            <a:ext cx="2428892" cy="21431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flipV="1">
            <a:off x="4071934" y="4214818"/>
            <a:ext cx="114300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928670"/>
            <a:ext cx="3214710" cy="5165766"/>
          </a:xfrm>
        </p:spPr>
        <p:txBody>
          <a:bodyPr>
            <a:normAutofit/>
          </a:bodyPr>
          <a:lstStyle/>
          <a:p>
            <a:pPr algn="just"/>
            <a:r>
              <a:rPr lang="es-MX" sz="2000" dirty="0" smtClean="0">
                <a:latin typeface="Arial" pitchFamily="34" charset="0"/>
                <a:cs typeface="Arial" pitchFamily="34" charset="0"/>
              </a:rPr>
              <a:t>En estas superficies anfractuosas existen dos surcos casi transversales, que en el cráneo articulado se vuelven verdaderos  conductos y se  llaman</a:t>
            </a:r>
          </a:p>
          <a:p>
            <a:pPr algn="just"/>
            <a:r>
              <a:rPr lang="es-MX" sz="2000" dirty="0" smtClean="0">
                <a:latin typeface="Arial" pitchFamily="34" charset="0"/>
                <a:cs typeface="Arial" pitchFamily="34" charset="0"/>
              </a:rPr>
              <a:t>Canales etmoidales u orbitarios internos. Se abren  exteriormente en la cavidad orbitaria, al  nivel de la  sutura  frontoetmoidal. </a:t>
            </a:r>
            <a:endParaRPr lang="es-MX" sz="2000" dirty="0">
              <a:latin typeface="Arial" pitchFamily="34" charset="0"/>
              <a:cs typeface="Arial" pitchFamily="34" charset="0"/>
            </a:endParaRPr>
          </a:p>
        </p:txBody>
      </p:sp>
      <p:pic>
        <p:nvPicPr>
          <p:cNvPr id="5" name="Picture 2" descr="[Imagen1.png]"/>
          <p:cNvPicPr>
            <a:picLocks noChangeAspect="1" noChangeArrowheads="1"/>
          </p:cNvPicPr>
          <p:nvPr/>
        </p:nvPicPr>
        <p:blipFill>
          <a:blip r:embed="rId3" cstate="print"/>
          <a:srcRect/>
          <a:stretch>
            <a:fillRect/>
          </a:stretch>
        </p:blipFill>
        <p:spPr bwMode="auto">
          <a:xfrm>
            <a:off x="5000628" y="500042"/>
            <a:ext cx="3571900" cy="2614619"/>
          </a:xfrm>
          <a:prstGeom prst="rect">
            <a:avLst/>
          </a:prstGeom>
          <a:noFill/>
        </p:spPr>
      </p:pic>
      <p:pic>
        <p:nvPicPr>
          <p:cNvPr id="228354" name="Picture 2" descr="Archivo:Gray149.png">
            <a:hlinkClick r:id="rId4"/>
          </p:cNvPr>
          <p:cNvPicPr>
            <a:picLocks noChangeAspect="1" noChangeArrowheads="1"/>
          </p:cNvPicPr>
          <p:nvPr/>
        </p:nvPicPr>
        <p:blipFill>
          <a:blip r:embed="rId5" cstate="print"/>
          <a:srcRect/>
          <a:stretch>
            <a:fillRect/>
          </a:stretch>
        </p:blipFill>
        <p:spPr bwMode="auto">
          <a:xfrm>
            <a:off x="4357686" y="3714752"/>
            <a:ext cx="3810000" cy="2643184"/>
          </a:xfrm>
          <a:prstGeom prst="rect">
            <a:avLst/>
          </a:prstGeom>
          <a:noFill/>
        </p:spPr>
      </p:pic>
      <p:cxnSp>
        <p:nvCxnSpPr>
          <p:cNvPr id="7" name="6 Conector recto de flecha"/>
          <p:cNvCxnSpPr/>
          <p:nvPr/>
        </p:nvCxnSpPr>
        <p:spPr>
          <a:xfrm>
            <a:off x="3857620" y="2714620"/>
            <a:ext cx="30003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3857620" y="4071942"/>
            <a:ext cx="1500198"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42984"/>
            <a:ext cx="3214678" cy="3929089"/>
          </a:xfrm>
        </p:spPr>
        <p:txBody>
          <a:bodyPr>
            <a:normAutofit/>
          </a:bodyPr>
          <a:lstStyle/>
          <a:p>
            <a:pPr algn="just"/>
            <a:r>
              <a:rPr lang="es-MX" sz="2000" dirty="0" smtClean="0">
                <a:latin typeface="Arial" pitchFamily="34" charset="0"/>
                <a:cs typeface="Arial" pitchFamily="34" charset="0"/>
              </a:rPr>
              <a:t>El canal etmoidal anterior da paso a la arteria  etmoidal anterior y al nervio nasal interno, en  tanto  que por el canal etmoidal  posterior pasan la arteria etmoidal posterior y el nervio esfenoetmoidal</a:t>
            </a:r>
            <a:r>
              <a:rPr lang="es-MX" dirty="0" smtClean="0"/>
              <a:t>.</a:t>
            </a:r>
            <a:endParaRPr lang="es-MX" dirty="0"/>
          </a:p>
        </p:txBody>
      </p:sp>
      <p:pic>
        <p:nvPicPr>
          <p:cNvPr id="226306" name="Picture 2" descr="Monografias.com"/>
          <p:cNvPicPr>
            <a:picLocks noChangeAspect="1" noChangeArrowheads="1"/>
          </p:cNvPicPr>
          <p:nvPr/>
        </p:nvPicPr>
        <p:blipFill>
          <a:blip r:embed="rId3" cstate="print"/>
          <a:srcRect/>
          <a:stretch>
            <a:fillRect/>
          </a:stretch>
        </p:blipFill>
        <p:spPr bwMode="auto">
          <a:xfrm>
            <a:off x="3867171" y="714356"/>
            <a:ext cx="3705225" cy="48196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357158" y="500042"/>
            <a:ext cx="8072494" cy="6000792"/>
          </a:xfrm>
          <a:prstGeom prst="rect">
            <a:avLst/>
          </a:prstGeom>
        </p:spPr>
        <p:txBody>
          <a:bodyPr>
            <a:no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r>
              <a:rPr lang="es-MX" sz="2000" u="sng" dirty="0" smtClean="0">
                <a:solidFill>
                  <a:schemeClr val="accent1">
                    <a:lumMod val="75000"/>
                  </a:schemeClr>
                </a:solidFill>
                <a:latin typeface="Arial" pitchFamily="34" charset="0"/>
                <a:cs typeface="Arial" pitchFamily="34" charset="0"/>
              </a:rPr>
              <a:t>LOCALIZACION DE LOS HUESOS</a:t>
            </a: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900" b="0" i="0" u="sng" strike="noStrike" kern="1200" cap="none" spc="0" normalizeH="0" baseline="0" noProof="0" dirty="0" smtClean="0">
              <a:ln>
                <a:noFill/>
              </a:ln>
              <a:effectLst/>
              <a:uLnTx/>
              <a:uFillTx/>
              <a:latin typeface="Arial" pitchFamily="34" charset="0"/>
              <a:cs typeface="Arial" pitchFamily="34" charset="0"/>
            </a:endParaRPr>
          </a:p>
          <a:p>
            <a:r>
              <a:rPr lang="es-MX" sz="2000" b="1" dirty="0" smtClean="0">
                <a:latin typeface="Arial" pitchFamily="34" charset="0"/>
                <a:cs typeface="Arial" pitchFamily="34" charset="0"/>
              </a:rPr>
              <a:t>Esqueleto axial</a:t>
            </a:r>
            <a:r>
              <a:rPr lang="es-MX" sz="2000" dirty="0" smtClean="0">
                <a:latin typeface="Arial" pitchFamily="34" charset="0"/>
                <a:cs typeface="Arial" pitchFamily="34" charset="0"/>
              </a:rPr>
              <a:t>: Cabeza, Columna, Costillas y Esternón</a:t>
            </a:r>
            <a:r>
              <a:rPr lang="es-MX" sz="2000" dirty="0" smtClean="0"/>
              <a:t>. </a:t>
            </a:r>
            <a:r>
              <a:rPr lang="es-MX" sz="2000" dirty="0" smtClean="0">
                <a:latin typeface="Arial" pitchFamily="34" charset="0"/>
                <a:cs typeface="Arial" pitchFamily="34" charset="0"/>
              </a:rPr>
              <a:t>80 huesos aproximadamente</a:t>
            </a:r>
          </a:p>
          <a:p>
            <a:r>
              <a:rPr lang="es-MX" sz="2000" dirty="0" smtClean="0">
                <a:latin typeface="Arial" pitchFamily="34" charset="0"/>
                <a:cs typeface="Arial" pitchFamily="34" charset="0"/>
              </a:rPr>
              <a:t>Huesos de la </a:t>
            </a:r>
            <a:r>
              <a:rPr lang="es-MX" sz="2000" dirty="0" smtClean="0">
                <a:latin typeface="Arial" pitchFamily="34" charset="0"/>
                <a:cs typeface="Arial" pitchFamily="34" charset="0"/>
                <a:hlinkClick r:id="rId3" tooltip="Columna vertebral"/>
              </a:rPr>
              <a:t>columna vertebral</a:t>
            </a:r>
            <a:r>
              <a:rPr lang="es-MX" sz="2000" dirty="0" smtClean="0">
                <a:latin typeface="Arial" pitchFamily="34" charset="0"/>
                <a:cs typeface="Arial" pitchFamily="34" charset="0"/>
              </a:rPr>
              <a:t> (</a:t>
            </a:r>
            <a:r>
              <a:rPr lang="es-MX" sz="2000" dirty="0" smtClean="0">
                <a:latin typeface="Arial" pitchFamily="34" charset="0"/>
                <a:cs typeface="Arial" pitchFamily="34" charset="0"/>
                <a:hlinkClick r:id="rId4" tooltip="Raquis"/>
              </a:rPr>
              <a:t>raquis</a:t>
            </a:r>
            <a:r>
              <a:rPr lang="es-MX" sz="2000" dirty="0" smtClean="0">
                <a:latin typeface="Arial" pitchFamily="34" charset="0"/>
                <a:cs typeface="Arial" pitchFamily="34" charset="0"/>
              </a:rPr>
              <a:t>): 26 huesos aproximadamente </a:t>
            </a:r>
          </a:p>
          <a:p>
            <a:pPr lvl="1"/>
            <a:r>
              <a:rPr lang="es-MX" sz="2000" dirty="0" smtClean="0">
                <a:latin typeface="Arial" pitchFamily="34" charset="0"/>
                <a:cs typeface="Arial" pitchFamily="34" charset="0"/>
              </a:rPr>
              <a:t>Cervicales (cuello): 7 </a:t>
            </a:r>
          </a:p>
          <a:p>
            <a:pPr lvl="1"/>
            <a:r>
              <a:rPr lang="es-MX" sz="2000" dirty="0" smtClean="0">
                <a:latin typeface="Arial" pitchFamily="34" charset="0"/>
                <a:cs typeface="Arial" pitchFamily="34" charset="0"/>
              </a:rPr>
              <a:t>Torácicos: 12 </a:t>
            </a:r>
          </a:p>
          <a:p>
            <a:pPr lvl="1"/>
            <a:r>
              <a:rPr lang="es-MX" sz="2000" dirty="0" smtClean="0">
                <a:latin typeface="Arial" pitchFamily="34" charset="0"/>
                <a:cs typeface="Arial" pitchFamily="34" charset="0"/>
              </a:rPr>
              <a:t>Lumbares: 5 </a:t>
            </a:r>
          </a:p>
          <a:p>
            <a:pPr lvl="1"/>
            <a:r>
              <a:rPr lang="es-MX" sz="2000" dirty="0" smtClean="0">
                <a:latin typeface="Arial" pitchFamily="34" charset="0"/>
                <a:cs typeface="Arial" pitchFamily="34" charset="0"/>
              </a:rPr>
              <a:t>Sacro: 1 (formado por la fusión de 5 vértebras) </a:t>
            </a:r>
          </a:p>
          <a:p>
            <a:pPr lvl="1"/>
            <a:r>
              <a:rPr lang="es-MX" sz="2000" dirty="0" smtClean="0">
                <a:latin typeface="Arial" pitchFamily="34" charset="0"/>
                <a:cs typeface="Arial" pitchFamily="34" charset="0"/>
                <a:hlinkClick r:id="rId5" tooltip="Cóccix"/>
              </a:rPr>
              <a:t>Cóccix</a:t>
            </a:r>
            <a:r>
              <a:rPr lang="es-MX" sz="2000" dirty="0" smtClean="0">
                <a:latin typeface="Arial" pitchFamily="34" charset="0"/>
                <a:cs typeface="Arial" pitchFamily="34" charset="0"/>
              </a:rPr>
              <a:t>: 1 (formado por la fusión de 4 vértebras) </a:t>
            </a:r>
          </a:p>
          <a:p>
            <a:r>
              <a:rPr lang="es-MX" sz="2000" dirty="0" smtClean="0">
                <a:latin typeface="Arial" pitchFamily="34" charset="0"/>
                <a:cs typeface="Arial" pitchFamily="34" charset="0"/>
                <a:hlinkClick r:id="rId6" tooltip="Cabeza ósea"/>
              </a:rPr>
              <a:t>Huesos de la cabeza</a:t>
            </a:r>
            <a:r>
              <a:rPr lang="es-MX" sz="2000" dirty="0" smtClean="0">
                <a:latin typeface="Arial" pitchFamily="34" charset="0"/>
                <a:cs typeface="Arial" pitchFamily="34" charset="0"/>
              </a:rPr>
              <a:t>: 29 huesos </a:t>
            </a:r>
          </a:p>
          <a:p>
            <a:pPr lvl="1"/>
            <a:r>
              <a:rPr lang="es-MX" sz="2000" dirty="0" smtClean="0">
                <a:latin typeface="Arial" pitchFamily="34" charset="0"/>
                <a:cs typeface="Arial" pitchFamily="34" charset="0"/>
                <a:hlinkClick r:id="rId7" tooltip="Cráneo"/>
              </a:rPr>
              <a:t>Cráneo</a:t>
            </a:r>
            <a:r>
              <a:rPr lang="es-MX" sz="2000" dirty="0" smtClean="0">
                <a:latin typeface="Arial" pitchFamily="34" charset="0"/>
                <a:cs typeface="Arial" pitchFamily="34" charset="0"/>
              </a:rPr>
              <a:t>: 8 </a:t>
            </a:r>
          </a:p>
          <a:p>
            <a:pPr lvl="1"/>
            <a:r>
              <a:rPr lang="es-MX" sz="2000" dirty="0" smtClean="0">
                <a:latin typeface="Arial" pitchFamily="34" charset="0"/>
                <a:cs typeface="Arial" pitchFamily="34" charset="0"/>
                <a:hlinkClick r:id="rId8" tooltip="Cara"/>
              </a:rPr>
              <a:t>Cara</a:t>
            </a:r>
            <a:r>
              <a:rPr lang="es-MX" sz="2000" dirty="0" smtClean="0">
                <a:latin typeface="Arial" pitchFamily="34" charset="0"/>
                <a:cs typeface="Arial" pitchFamily="34" charset="0"/>
              </a:rPr>
              <a:t>: 14 </a:t>
            </a:r>
          </a:p>
          <a:p>
            <a:pPr lvl="1"/>
            <a:r>
              <a:rPr lang="es-MX" sz="2000" dirty="0" smtClean="0">
                <a:latin typeface="Arial" pitchFamily="34" charset="0"/>
                <a:cs typeface="Arial" pitchFamily="34" charset="0"/>
                <a:hlinkClick r:id="rId9" tooltip="Oído"/>
              </a:rPr>
              <a:t>Oído</a:t>
            </a:r>
            <a:r>
              <a:rPr lang="es-MX" sz="2000" dirty="0" smtClean="0">
                <a:latin typeface="Arial" pitchFamily="34" charset="0"/>
                <a:cs typeface="Arial" pitchFamily="34" charset="0"/>
              </a:rPr>
              <a:t>: 8 </a:t>
            </a:r>
          </a:p>
          <a:p>
            <a:pPr lvl="1"/>
            <a:r>
              <a:rPr lang="es-MX" sz="2000" dirty="0" smtClean="0">
                <a:latin typeface="Arial" pitchFamily="34" charset="0"/>
                <a:cs typeface="Arial" pitchFamily="34" charset="0"/>
                <a:hlinkClick r:id="rId10" tooltip="Hioides"/>
              </a:rPr>
              <a:t>Hioides</a:t>
            </a:r>
            <a:r>
              <a:rPr lang="es-MX" sz="2000" dirty="0" smtClean="0">
                <a:latin typeface="Arial" pitchFamily="34" charset="0"/>
                <a:cs typeface="Arial" pitchFamily="34" charset="0"/>
              </a:rPr>
              <a:t>: 1 (hueso no articulado con el esqueleto) </a:t>
            </a:r>
          </a:p>
          <a:p>
            <a:r>
              <a:rPr lang="es-MX" sz="2000" dirty="0" smtClean="0">
                <a:latin typeface="Arial" pitchFamily="34" charset="0"/>
                <a:cs typeface="Arial" pitchFamily="34" charset="0"/>
              </a:rPr>
              <a:t>Huesos del </a:t>
            </a:r>
            <a:r>
              <a:rPr lang="es-MX" sz="2000" dirty="0" smtClean="0">
                <a:latin typeface="Arial" pitchFamily="34" charset="0"/>
                <a:cs typeface="Arial" pitchFamily="34" charset="0"/>
                <a:hlinkClick r:id="rId11" tooltip="Tórax"/>
              </a:rPr>
              <a:t>Tórax</a:t>
            </a:r>
            <a:r>
              <a:rPr lang="es-MX" sz="2000" dirty="0" smtClean="0">
                <a:latin typeface="Arial" pitchFamily="34" charset="0"/>
                <a:cs typeface="Arial" pitchFamily="34" charset="0"/>
              </a:rPr>
              <a:t> (25) </a:t>
            </a:r>
          </a:p>
          <a:p>
            <a:pPr lvl="1"/>
            <a:r>
              <a:rPr lang="es-MX" sz="2000" dirty="0" smtClean="0">
                <a:latin typeface="Arial" pitchFamily="34" charset="0"/>
                <a:cs typeface="Arial" pitchFamily="34" charset="0"/>
                <a:hlinkClick r:id="rId12" tooltip="Costilla"/>
              </a:rPr>
              <a:t>Costillas</a:t>
            </a:r>
            <a:r>
              <a:rPr lang="es-MX" sz="2000" dirty="0" smtClean="0">
                <a:latin typeface="Arial" pitchFamily="34" charset="0"/>
                <a:cs typeface="Arial" pitchFamily="34" charset="0"/>
              </a:rPr>
              <a:t>: 24 (12 pares) </a:t>
            </a:r>
          </a:p>
          <a:p>
            <a:pPr lvl="1"/>
            <a:r>
              <a:rPr lang="es-MX" sz="2000" dirty="0" smtClean="0">
                <a:latin typeface="Arial" pitchFamily="34" charset="0"/>
                <a:cs typeface="Arial" pitchFamily="34" charset="0"/>
                <a:hlinkClick r:id="rId13" tooltip="Esternón"/>
              </a:rPr>
              <a:t>Esternón</a:t>
            </a:r>
            <a:r>
              <a:rPr lang="es-MX" sz="2000" dirty="0" smtClean="0">
                <a:latin typeface="Arial" pitchFamily="34" charset="0"/>
                <a:cs typeface="Arial" pitchFamily="34" charset="0"/>
              </a:rPr>
              <a:t>: 1 </a:t>
            </a:r>
            <a:r>
              <a:rPr lang="es-MX" sz="2000" dirty="0" smtClean="0"/>
              <a:t/>
            </a:r>
            <a:br>
              <a:rPr lang="es-MX" sz="2000" dirty="0" smtClean="0"/>
            </a:br>
            <a:endParaRPr lang="es-MX" sz="2000" dirty="0" smtClean="0">
              <a:latin typeface="Arial" pitchFamily="34" charset="0"/>
              <a:cs typeface="Arial" pitchFamily="34" charset="0"/>
            </a:endParaRPr>
          </a:p>
        </p:txBody>
      </p:sp>
      <p:pic>
        <p:nvPicPr>
          <p:cNvPr id="4" name="Picture 2" descr="Archivo:Skeleton2.jpg">
            <a:hlinkClick r:id="rId14"/>
          </p:cNvPr>
          <p:cNvPicPr>
            <a:picLocks noChangeAspect="1" noChangeArrowheads="1"/>
          </p:cNvPicPr>
          <p:nvPr/>
        </p:nvPicPr>
        <p:blipFill>
          <a:blip r:embed="rId15" cstate="print"/>
          <a:srcRect/>
          <a:stretch>
            <a:fillRect/>
          </a:stretch>
        </p:blipFill>
        <p:spPr bwMode="auto">
          <a:xfrm>
            <a:off x="6643702" y="2428868"/>
            <a:ext cx="1428760" cy="4062825"/>
          </a:xfrm>
          <a:prstGeom prst="rect">
            <a:avLst/>
          </a:prstGeom>
          <a:noFill/>
        </p:spPr>
      </p:pic>
      <p:sp>
        <p:nvSpPr>
          <p:cNvPr id="5" name="4 Rectángulo"/>
          <p:cNvSpPr/>
          <p:nvPr/>
        </p:nvSpPr>
        <p:spPr>
          <a:xfrm>
            <a:off x="7715272" y="3286124"/>
            <a:ext cx="357190" cy="1857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6572264" y="3286124"/>
            <a:ext cx="428628" cy="1857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6929454" y="4143380"/>
            <a:ext cx="1009656" cy="24288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7429520" y="3857628"/>
            <a:ext cx="500066" cy="24288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6286512" y="3857628"/>
            <a:ext cx="1009656" cy="24288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357191"/>
            <a:ext cx="3214710" cy="6215081"/>
          </a:xfrm>
        </p:spPr>
        <p:txBody>
          <a:bodyPr>
            <a:normAutofit lnSpcReduction="10000"/>
          </a:bodyPr>
          <a:lstStyle/>
          <a:p>
            <a:pPr algn="just"/>
            <a:r>
              <a:rPr lang="es-MX" sz="2000" dirty="0" smtClean="0">
                <a:latin typeface="Arial" pitchFamily="34" charset="0"/>
                <a:cs typeface="Arial" pitchFamily="34" charset="0"/>
              </a:rPr>
              <a:t>A los lados de la escotadura etmoidal se encuentran dos grandes  superficies cóncavas, de contorno triangular con base anterior, denominadas  fosas orbitarias. </a:t>
            </a:r>
          </a:p>
          <a:p>
            <a:pPr algn="just"/>
            <a:r>
              <a:rPr lang="es-MX" sz="2000" dirty="0" smtClean="0">
                <a:latin typeface="Arial" pitchFamily="34" charset="0"/>
                <a:cs typeface="Arial" pitchFamily="34" charset="0"/>
              </a:rPr>
              <a:t>En  la parte externa de la base de éstas existe una pequeña depresión o foseta lagrimal, donde se aloja la glándula lagrimal. </a:t>
            </a:r>
          </a:p>
          <a:p>
            <a:pPr algn="just"/>
            <a:r>
              <a:rPr lang="es-MX" sz="2000" dirty="0" smtClean="0">
                <a:latin typeface="Arial" pitchFamily="34" charset="0"/>
                <a:cs typeface="Arial" pitchFamily="34" charset="0"/>
              </a:rPr>
              <a:t>En la parte interna de la misma base  hay una excavación  o foseta </a:t>
            </a:r>
            <a:r>
              <a:rPr lang="es-MX" sz="2000" dirty="0" err="1" smtClean="0">
                <a:latin typeface="Arial" pitchFamily="34" charset="0"/>
                <a:cs typeface="Arial" pitchFamily="34" charset="0"/>
              </a:rPr>
              <a:t>troclear</a:t>
            </a:r>
            <a:r>
              <a:rPr lang="es-MX" sz="2000" dirty="0" smtClean="0">
                <a:latin typeface="Arial" pitchFamily="34" charset="0"/>
                <a:cs typeface="Arial" pitchFamily="34" charset="0"/>
              </a:rPr>
              <a:t>, que sirve de inserción a la polea de reflexión del músculo gran oblicuo del ojo. </a:t>
            </a:r>
          </a:p>
          <a:p>
            <a:pPr algn="just"/>
            <a:endParaRPr lang="es-MX" sz="2000" dirty="0">
              <a:latin typeface="Arial" pitchFamily="34" charset="0"/>
              <a:cs typeface="Arial" pitchFamily="34" charset="0"/>
            </a:endParaRPr>
          </a:p>
        </p:txBody>
      </p:sp>
      <p:pic>
        <p:nvPicPr>
          <p:cNvPr id="224258" name="Picture 2" descr="http://www.bartleby.com/107/Images/large/image135.gif"/>
          <p:cNvPicPr>
            <a:picLocks noChangeAspect="1" noChangeArrowheads="1"/>
          </p:cNvPicPr>
          <p:nvPr/>
        </p:nvPicPr>
        <p:blipFill>
          <a:blip r:embed="rId3" cstate="print"/>
          <a:srcRect/>
          <a:stretch>
            <a:fillRect/>
          </a:stretch>
        </p:blipFill>
        <p:spPr bwMode="auto">
          <a:xfrm>
            <a:off x="4071934" y="1428736"/>
            <a:ext cx="4595808" cy="4214842"/>
          </a:xfrm>
          <a:prstGeom prst="rect">
            <a:avLst/>
          </a:prstGeom>
          <a:noFill/>
        </p:spPr>
      </p:pic>
      <p:cxnSp>
        <p:nvCxnSpPr>
          <p:cNvPr id="5" name="4 Conector recto de flecha"/>
          <p:cNvCxnSpPr/>
          <p:nvPr/>
        </p:nvCxnSpPr>
        <p:spPr>
          <a:xfrm rot="16200000" flipH="1">
            <a:off x="3428992" y="1571612"/>
            <a:ext cx="2286016" cy="200026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flipV="1">
            <a:off x="3000364" y="3643314"/>
            <a:ext cx="3786214" cy="5000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flipV="1">
            <a:off x="3428992" y="3500438"/>
            <a:ext cx="4000528" cy="26432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286380" y="689846"/>
            <a:ext cx="3000396" cy="5168046"/>
          </a:xfrm>
        </p:spPr>
        <p:txBody>
          <a:bodyPr>
            <a:normAutofit lnSpcReduction="10000"/>
          </a:bodyPr>
          <a:lstStyle/>
          <a:p>
            <a:pPr algn="just"/>
            <a:r>
              <a:rPr lang="es-MX" sz="2000" dirty="0" smtClean="0">
                <a:latin typeface="Arial" pitchFamily="34" charset="0"/>
                <a:cs typeface="Arial" pitchFamily="34" charset="0"/>
              </a:rPr>
              <a:t>La  cara endocraneana  de la porción horizontal  presenta  a ambos lados de la escotadura  etmoidal una  superficie convexa, giba orbitaria, en la que se aprecian múltiples depresiones y  salientes irregulares  conocidas con  el nombre de  impresiones  digitales y  eminencias mamilares</a:t>
            </a:r>
            <a:r>
              <a:rPr lang="es-MX" dirty="0" smtClean="0"/>
              <a:t>. </a:t>
            </a:r>
          </a:p>
          <a:p>
            <a:pPr algn="just"/>
            <a:endParaRPr lang="es-MX" dirty="0"/>
          </a:p>
        </p:txBody>
      </p:sp>
      <p:pic>
        <p:nvPicPr>
          <p:cNvPr id="222210" name="Picture 2" descr="http://www.bartleby.com/107/Images/large/image135.gif"/>
          <p:cNvPicPr>
            <a:picLocks noChangeAspect="1" noChangeArrowheads="1"/>
          </p:cNvPicPr>
          <p:nvPr/>
        </p:nvPicPr>
        <p:blipFill>
          <a:blip r:embed="rId3" cstate="print"/>
          <a:srcRect/>
          <a:stretch>
            <a:fillRect/>
          </a:stretch>
        </p:blipFill>
        <p:spPr bwMode="auto">
          <a:xfrm>
            <a:off x="214282" y="714356"/>
            <a:ext cx="4786346" cy="5429288"/>
          </a:xfrm>
          <a:prstGeom prst="rect">
            <a:avLst/>
          </a:prstGeom>
          <a:noFill/>
        </p:spPr>
      </p:pic>
      <p:cxnSp>
        <p:nvCxnSpPr>
          <p:cNvPr id="6" name="5 Conector recto de flecha"/>
          <p:cNvCxnSpPr/>
          <p:nvPr/>
        </p:nvCxnSpPr>
        <p:spPr>
          <a:xfrm rot="10800000">
            <a:off x="2500298" y="3000372"/>
            <a:ext cx="2928958"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10800000" flipV="1">
            <a:off x="3143240" y="1357298"/>
            <a:ext cx="214314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rot="10800000">
            <a:off x="3929058" y="3143248"/>
            <a:ext cx="1643074"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714876" y="1052736"/>
            <a:ext cx="3214710" cy="4805155"/>
          </a:xfrm>
        </p:spPr>
        <p:txBody>
          <a:bodyPr>
            <a:normAutofit fontScale="92500" lnSpcReduction="20000"/>
          </a:bodyPr>
          <a:lstStyle/>
          <a:p>
            <a:pPr algn="just"/>
            <a:r>
              <a:rPr lang="es-MX" dirty="0" smtClean="0">
                <a:latin typeface="Arial" pitchFamily="34" charset="0"/>
                <a:cs typeface="Arial" pitchFamily="34" charset="0"/>
              </a:rPr>
              <a:t>Se distinguen dos  segmentos: uno es el  borde de la escama  el otro el de la porción horizontal. </a:t>
            </a:r>
          </a:p>
          <a:p>
            <a:pPr algn="just"/>
            <a:r>
              <a:rPr lang="es-MX" dirty="0" smtClean="0">
                <a:latin typeface="Arial" pitchFamily="34" charset="0"/>
                <a:cs typeface="Arial" pitchFamily="34" charset="0"/>
              </a:rPr>
              <a:t>El primero es  dentado, biselado a expensas de la lámina interna en la parte superior y de la externa en la inferior, se articula con el borde  anterior de los  parietales por arriba y por la parte inferior  con las grandes alas  del esfenoides. </a:t>
            </a:r>
          </a:p>
          <a:p>
            <a:pPr algn="just"/>
            <a:endParaRPr lang="es-MX" dirty="0">
              <a:latin typeface="Arial" pitchFamily="34" charset="0"/>
              <a:cs typeface="Arial" pitchFamily="34" charset="0"/>
            </a:endParaRPr>
          </a:p>
        </p:txBody>
      </p:sp>
      <p:sp>
        <p:nvSpPr>
          <p:cNvPr id="3" name="2 Título"/>
          <p:cNvSpPr>
            <a:spLocks noGrp="1"/>
          </p:cNvSpPr>
          <p:nvPr>
            <p:ph type="title"/>
          </p:nvPr>
        </p:nvSpPr>
        <p:spPr>
          <a:xfrm>
            <a:off x="457200" y="357166"/>
            <a:ext cx="5472122" cy="774720"/>
          </a:xfrm>
        </p:spPr>
        <p:txBody>
          <a:bodyPr>
            <a:normAutofit/>
          </a:bodyPr>
          <a:lstStyle/>
          <a:p>
            <a:r>
              <a:rPr lang="es-MX" sz="2400" dirty="0" smtClean="0">
                <a:solidFill>
                  <a:schemeClr val="accent1">
                    <a:lumMod val="75000"/>
                  </a:schemeClr>
                </a:solidFill>
                <a:latin typeface="Arial" pitchFamily="34" charset="0"/>
                <a:cs typeface="Arial" pitchFamily="34" charset="0"/>
              </a:rPr>
              <a:t>BORDES DEL FRONTAL </a:t>
            </a:r>
            <a:endParaRPr lang="es-MX" sz="2400" dirty="0">
              <a:solidFill>
                <a:schemeClr val="accent1">
                  <a:lumMod val="75000"/>
                </a:schemeClr>
              </a:solidFill>
              <a:latin typeface="Arial" pitchFamily="34" charset="0"/>
              <a:cs typeface="Arial" pitchFamily="34" charset="0"/>
            </a:endParaRPr>
          </a:p>
        </p:txBody>
      </p:sp>
      <p:pic>
        <p:nvPicPr>
          <p:cNvPr id="4" name="3 Imagen" descr="C33.jpg"/>
          <p:cNvPicPr>
            <a:picLocks noChangeAspect="1"/>
          </p:cNvPicPr>
          <p:nvPr/>
        </p:nvPicPr>
        <p:blipFill>
          <a:blip r:embed="rId3" cstate="print"/>
          <a:stretch>
            <a:fillRect/>
          </a:stretch>
        </p:blipFill>
        <p:spPr>
          <a:xfrm>
            <a:off x="714348" y="2214554"/>
            <a:ext cx="3857652" cy="2996952"/>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42918"/>
            <a:ext cx="4186238" cy="5831034"/>
          </a:xfrm>
        </p:spPr>
        <p:txBody>
          <a:bodyPr>
            <a:normAutofit/>
          </a:bodyPr>
          <a:lstStyle/>
          <a:p>
            <a:pPr algn="just"/>
            <a:r>
              <a:rPr lang="es-MX" sz="2000" dirty="0" smtClean="0">
                <a:latin typeface="Arial" pitchFamily="34" charset="0"/>
                <a:cs typeface="Arial" pitchFamily="34" charset="0"/>
              </a:rPr>
              <a:t>El borde de  la porción horizontal, interrumpido en la línea  media por la escotadura etmoidal, es rugoso en sus dos  terceras partes más internas donde se articula con las pequeñas alas del esfenoides</a:t>
            </a:r>
          </a:p>
          <a:p>
            <a:pPr algn="just"/>
            <a:r>
              <a:rPr lang="es-MX" sz="2000" dirty="0" smtClean="0">
                <a:latin typeface="Arial" pitchFamily="34" charset="0"/>
                <a:cs typeface="Arial" pitchFamily="34" charset="0"/>
              </a:rPr>
              <a:t>Su tercio externo, en cambio, es liso  y libre, circunscribiendo parte de la hendidura esfenoidal. </a:t>
            </a:r>
          </a:p>
          <a:p>
            <a:pPr algn="just"/>
            <a:r>
              <a:rPr lang="es-MX" sz="2000" dirty="0" smtClean="0">
                <a:latin typeface="Arial" pitchFamily="34" charset="0"/>
                <a:cs typeface="Arial" pitchFamily="34" charset="0"/>
              </a:rPr>
              <a:t>En  la unión  de los  bordes de las porciones horizontal y vertical, se  aprecia  una superficie  rugosa  de forma triangular, que se articula con una superficie similar del ala del esfenoides.</a:t>
            </a:r>
            <a:endParaRPr lang="es-MX" sz="2000" dirty="0">
              <a:latin typeface="Arial" pitchFamily="34" charset="0"/>
              <a:cs typeface="Arial" pitchFamily="34" charset="0"/>
            </a:endParaRPr>
          </a:p>
        </p:txBody>
      </p:sp>
      <p:pic>
        <p:nvPicPr>
          <p:cNvPr id="4" name="3 Imagen" descr="C33.jpg"/>
          <p:cNvPicPr>
            <a:picLocks noChangeAspect="1"/>
          </p:cNvPicPr>
          <p:nvPr/>
        </p:nvPicPr>
        <p:blipFill>
          <a:blip r:embed="rId3" cstate="print"/>
          <a:stretch>
            <a:fillRect/>
          </a:stretch>
        </p:blipFill>
        <p:spPr>
          <a:xfrm>
            <a:off x="4786314" y="1571612"/>
            <a:ext cx="3571900" cy="2996952"/>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476672"/>
            <a:ext cx="3643306" cy="5544616"/>
          </a:xfrm>
        </p:spPr>
        <p:txBody>
          <a:bodyPr>
            <a:normAutofit fontScale="92500"/>
          </a:bodyPr>
          <a:lstStyle/>
          <a:p>
            <a:pPr>
              <a:buNone/>
            </a:pPr>
            <a:r>
              <a:rPr lang="es-MX" dirty="0" smtClean="0">
                <a:solidFill>
                  <a:schemeClr val="accent1">
                    <a:lumMod val="75000"/>
                  </a:schemeClr>
                </a:solidFill>
                <a:latin typeface="Arial" pitchFamily="34" charset="0"/>
                <a:cs typeface="Arial" pitchFamily="34" charset="0"/>
              </a:rPr>
              <a:t>ESTRUCTURA</a:t>
            </a:r>
            <a:r>
              <a:rPr lang="es-MX" dirty="0" smtClean="0">
                <a:latin typeface="Arial" pitchFamily="34" charset="0"/>
                <a:cs typeface="Arial" pitchFamily="34" charset="0"/>
              </a:rPr>
              <a:t> </a:t>
            </a:r>
          </a:p>
          <a:p>
            <a:pPr>
              <a:buNone/>
            </a:pPr>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La  porción vertical del  frontal está  constituida por  dos láminas de tejido compacto, entre  las cuales se encuentra una  capa de tejido esponjoso o diploe. </a:t>
            </a:r>
          </a:p>
          <a:p>
            <a:pPr algn="just"/>
            <a:r>
              <a:rPr lang="es-MX" dirty="0" smtClean="0">
                <a:latin typeface="Arial" pitchFamily="34" charset="0"/>
                <a:cs typeface="Arial" pitchFamily="34" charset="0"/>
              </a:rPr>
              <a:t>Por el contrario, la parte horizontal  carece de tejido  esponjoso, estando formada solamente por  tejido compacto.           </a:t>
            </a:r>
          </a:p>
          <a:p>
            <a:pPr>
              <a:buNone/>
            </a:pPr>
            <a:endParaRPr lang="es-MX" dirty="0" smtClean="0">
              <a:latin typeface="Arial" pitchFamily="34" charset="0"/>
              <a:cs typeface="Arial" pitchFamily="34" charset="0"/>
            </a:endParaRPr>
          </a:p>
        </p:txBody>
      </p:sp>
      <p:pic>
        <p:nvPicPr>
          <p:cNvPr id="4" name="Picture 2" descr="Monografias.com"/>
          <p:cNvPicPr>
            <a:picLocks noChangeAspect="1" noChangeArrowheads="1"/>
          </p:cNvPicPr>
          <p:nvPr/>
        </p:nvPicPr>
        <p:blipFill>
          <a:blip r:embed="rId3" cstate="print"/>
          <a:srcRect/>
          <a:stretch>
            <a:fillRect/>
          </a:stretch>
        </p:blipFill>
        <p:spPr bwMode="auto">
          <a:xfrm>
            <a:off x="4367237" y="1181118"/>
            <a:ext cx="3705225" cy="4819650"/>
          </a:xfrm>
          <a:prstGeom prst="rect">
            <a:avLst/>
          </a:prstGeom>
          <a:noFill/>
        </p:spPr>
      </p:pic>
      <p:cxnSp>
        <p:nvCxnSpPr>
          <p:cNvPr id="6" name="5 Conector recto de flecha"/>
          <p:cNvCxnSpPr/>
          <p:nvPr/>
        </p:nvCxnSpPr>
        <p:spPr>
          <a:xfrm rot="5400000" flipH="1" flipV="1">
            <a:off x="5572132" y="2285992"/>
            <a:ext cx="128588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5572132" y="5214950"/>
            <a:ext cx="150019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714876" y="785794"/>
            <a:ext cx="3214710" cy="5357850"/>
          </a:xfrm>
        </p:spPr>
        <p:txBody>
          <a:bodyPr>
            <a:normAutofit lnSpcReduction="10000"/>
          </a:bodyPr>
          <a:lstStyle/>
          <a:p>
            <a:pPr algn="just"/>
            <a:r>
              <a:rPr lang="es-MX" sz="2000" dirty="0" smtClean="0">
                <a:latin typeface="Arial" pitchFamily="34" charset="0"/>
                <a:cs typeface="Arial" pitchFamily="34" charset="0"/>
              </a:rPr>
              <a:t>En la parte  inferior de la porción vertical y a los lados de la línea media se encuentran normalmente en el interior del  hueso dos  cavidades neumáticas, de dimensiones variables, denominadas senos  frontales, que vienen a abrirse en la más anterior de las semiceldillas  colocadas en  los bordes de la escotadura etmoidal. Se  comunican con las fosas nasales por medio del infundíbulo del etmoides. </a:t>
            </a:r>
          </a:p>
          <a:p>
            <a:pPr algn="just"/>
            <a:endParaRPr lang="es-MX" sz="2000" dirty="0">
              <a:latin typeface="Arial" pitchFamily="34" charset="0"/>
              <a:cs typeface="Arial" pitchFamily="34" charset="0"/>
            </a:endParaRPr>
          </a:p>
        </p:txBody>
      </p:sp>
      <p:pic>
        <p:nvPicPr>
          <p:cNvPr id="4" name="Picture 2" descr="Monografias.com"/>
          <p:cNvPicPr>
            <a:picLocks noChangeAspect="1" noChangeArrowheads="1"/>
          </p:cNvPicPr>
          <p:nvPr/>
        </p:nvPicPr>
        <p:blipFill>
          <a:blip r:embed="rId3" cstate="print"/>
          <a:srcRect/>
          <a:stretch>
            <a:fillRect/>
          </a:stretch>
        </p:blipFill>
        <p:spPr bwMode="auto">
          <a:xfrm>
            <a:off x="714348" y="1142984"/>
            <a:ext cx="3705225" cy="4819650"/>
          </a:xfrm>
          <a:prstGeom prst="rect">
            <a:avLst/>
          </a:prstGeom>
          <a:noFill/>
        </p:spPr>
      </p:pic>
      <p:cxnSp>
        <p:nvCxnSpPr>
          <p:cNvPr id="6" name="5 Conector recto de flecha"/>
          <p:cNvCxnSpPr/>
          <p:nvPr/>
        </p:nvCxnSpPr>
        <p:spPr>
          <a:xfrm flipV="1">
            <a:off x="2571736" y="2571744"/>
            <a:ext cx="2357454" cy="9286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96752"/>
            <a:ext cx="3714744" cy="4875454"/>
          </a:xfrm>
        </p:spPr>
        <p:txBody>
          <a:bodyPr>
            <a:normAutofit/>
          </a:bodyPr>
          <a:lstStyle/>
          <a:p>
            <a:pPr algn="just"/>
            <a:r>
              <a:rPr lang="es-MX" sz="2000" dirty="0" smtClean="0">
                <a:latin typeface="Arial" pitchFamily="34" charset="0"/>
                <a:cs typeface="Arial" pitchFamily="34" charset="0"/>
              </a:rPr>
              <a:t>Es un hueso de forma irregular, situado en la parte anterior y media de la base del cráneo y encajado parcialmente en la escotadura etmoidal del hueso frontal. </a:t>
            </a:r>
          </a:p>
          <a:p>
            <a:pPr algn="just"/>
            <a:r>
              <a:rPr lang="es-MX" sz="2000" dirty="0" smtClean="0">
                <a:latin typeface="Arial" pitchFamily="34" charset="0"/>
                <a:cs typeface="Arial" pitchFamily="34" charset="0"/>
              </a:rPr>
              <a:t>Se distinguen en él una lámina vertical,  atravesada por otra lámina horizontal que la divide en dos partes, y dos masas  laterales que se desprenden de los extremos de la lámina horizontal. </a:t>
            </a:r>
          </a:p>
          <a:p>
            <a:pPr algn="just"/>
            <a:endParaRPr lang="es-MX" sz="2000" dirty="0">
              <a:latin typeface="Arial" pitchFamily="34" charset="0"/>
              <a:cs typeface="Arial" pitchFamily="34" charset="0"/>
            </a:endParaRPr>
          </a:p>
        </p:txBody>
      </p:sp>
      <p:sp>
        <p:nvSpPr>
          <p:cNvPr id="3" name="2 Título"/>
          <p:cNvSpPr>
            <a:spLocks noGrp="1"/>
          </p:cNvSpPr>
          <p:nvPr>
            <p:ph type="title"/>
          </p:nvPr>
        </p:nvSpPr>
        <p:spPr>
          <a:xfrm>
            <a:off x="671514" y="357166"/>
            <a:ext cx="2185974" cy="500058"/>
          </a:xfrm>
        </p:spPr>
        <p:txBody>
          <a:bodyPr>
            <a:normAutofit/>
          </a:bodyPr>
          <a:lstStyle/>
          <a:p>
            <a:r>
              <a:rPr lang="es-MX" sz="2400" b="1" dirty="0" smtClean="0">
                <a:solidFill>
                  <a:srgbClr val="FF0000"/>
                </a:solidFill>
                <a:latin typeface="Arial" pitchFamily="34" charset="0"/>
                <a:cs typeface="Arial" pitchFamily="34" charset="0"/>
              </a:rPr>
              <a:t>ETMOIDES</a:t>
            </a:r>
            <a:r>
              <a:rPr lang="es-MX" sz="2400" i="1" u="sng" dirty="0" smtClean="0">
                <a:solidFill>
                  <a:srgbClr val="FF0000"/>
                </a:solidFill>
                <a:latin typeface="Arial" pitchFamily="34" charset="0"/>
                <a:cs typeface="Arial" pitchFamily="34" charset="0"/>
              </a:rPr>
              <a:t> </a:t>
            </a:r>
            <a:endParaRPr lang="es-MX" sz="2400" i="1" u="sng" dirty="0">
              <a:solidFill>
                <a:srgbClr val="FF0000"/>
              </a:solidFill>
              <a:latin typeface="Arial" pitchFamily="34" charset="0"/>
              <a:cs typeface="Arial" pitchFamily="34" charset="0"/>
            </a:endParaRPr>
          </a:p>
        </p:txBody>
      </p:sp>
      <p:pic>
        <p:nvPicPr>
          <p:cNvPr id="5" name="4 Imagen" descr="H.ETMOIDES1.bmp"/>
          <p:cNvPicPr>
            <a:picLocks noChangeAspect="1"/>
          </p:cNvPicPr>
          <p:nvPr/>
        </p:nvPicPr>
        <p:blipFill>
          <a:blip r:embed="rId3" cstate="print"/>
          <a:stretch>
            <a:fillRect/>
          </a:stretch>
        </p:blipFill>
        <p:spPr>
          <a:xfrm>
            <a:off x="4214810" y="785794"/>
            <a:ext cx="4583661" cy="3941948"/>
          </a:xfrm>
          <a:prstGeom prst="rect">
            <a:avLst/>
          </a:prstGeom>
        </p:spPr>
      </p:pic>
      <p:cxnSp>
        <p:nvCxnSpPr>
          <p:cNvPr id="7" name="6 Conector recto de flecha"/>
          <p:cNvCxnSpPr/>
          <p:nvPr/>
        </p:nvCxnSpPr>
        <p:spPr>
          <a:xfrm rot="5400000" flipH="1" flipV="1">
            <a:off x="3607587" y="2178835"/>
            <a:ext cx="2000264" cy="19288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flipH="1" flipV="1">
            <a:off x="3321835" y="2393149"/>
            <a:ext cx="3286148" cy="26432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975599"/>
            <a:ext cx="3071834" cy="5168045"/>
          </a:xfrm>
        </p:spPr>
        <p:txBody>
          <a:bodyPr>
            <a:normAutofit fontScale="92500" lnSpcReduction="10000"/>
          </a:bodyPr>
          <a:lstStyle/>
          <a:p>
            <a:pPr algn="just">
              <a:buNone/>
            </a:pPr>
            <a:r>
              <a:rPr lang="es-MX" dirty="0" smtClean="0">
                <a:solidFill>
                  <a:schemeClr val="accent1">
                    <a:lumMod val="75000"/>
                  </a:schemeClr>
                </a:solidFill>
                <a:latin typeface="Arial" pitchFamily="34" charset="0"/>
                <a:cs typeface="Arial" pitchFamily="34" charset="0"/>
              </a:rPr>
              <a:t>LAMINA VERTICAL </a:t>
            </a:r>
          </a:p>
          <a:p>
            <a:pPr algn="just">
              <a:buNone/>
            </a:pPr>
            <a:endParaRPr lang="es-MX" dirty="0" smtClean="0">
              <a:latin typeface="Arial" pitchFamily="34" charset="0"/>
              <a:cs typeface="Arial" pitchFamily="34" charset="0"/>
            </a:endParaRPr>
          </a:p>
          <a:p>
            <a:pPr algn="just"/>
            <a:r>
              <a:rPr lang="es-MX" sz="2000" dirty="0" smtClean="0">
                <a:latin typeface="Arial" pitchFamily="34" charset="0"/>
                <a:cs typeface="Arial" pitchFamily="34" charset="0"/>
              </a:rPr>
              <a:t>Está dividida en dos porciones, una superior, situada por  encima de la lámina horizontal, dentro de la cavidad craneana, y conocida  con el nombre de apófisis crista Galli; otra inferior, situada debajo de  dicha lámina, forma parte del tabique de separación de ambas fosas  nasales, y se denomina lámina perpendicular del etmoides. </a:t>
            </a:r>
          </a:p>
          <a:p>
            <a:pPr algn="just"/>
            <a:endParaRPr lang="es-MX" dirty="0">
              <a:latin typeface="Arial" pitchFamily="34" charset="0"/>
              <a:cs typeface="Arial" pitchFamily="34" charset="0"/>
            </a:endParaRPr>
          </a:p>
        </p:txBody>
      </p:sp>
      <p:pic>
        <p:nvPicPr>
          <p:cNvPr id="209922" name="Picture 2" descr="http://upload.wikimedia.org/wikipedia/commons/9/93/Gray149.png"/>
          <p:cNvPicPr>
            <a:picLocks noChangeAspect="1" noChangeArrowheads="1"/>
          </p:cNvPicPr>
          <p:nvPr/>
        </p:nvPicPr>
        <p:blipFill>
          <a:blip r:embed="rId3" cstate="print"/>
          <a:srcRect/>
          <a:stretch>
            <a:fillRect/>
          </a:stretch>
        </p:blipFill>
        <p:spPr bwMode="auto">
          <a:xfrm>
            <a:off x="4429124" y="1785926"/>
            <a:ext cx="3810000" cy="3286125"/>
          </a:xfrm>
          <a:prstGeom prst="rect">
            <a:avLst/>
          </a:prstGeom>
          <a:noFill/>
        </p:spPr>
      </p:pic>
      <p:sp>
        <p:nvSpPr>
          <p:cNvPr id="6" name="5 CuadroTexto"/>
          <p:cNvSpPr txBox="1"/>
          <p:nvPr/>
        </p:nvSpPr>
        <p:spPr>
          <a:xfrm>
            <a:off x="6500826" y="2428868"/>
            <a:ext cx="1643074" cy="369332"/>
          </a:xfrm>
          <a:prstGeom prst="rect">
            <a:avLst/>
          </a:prstGeom>
          <a:solidFill>
            <a:schemeClr val="bg1"/>
          </a:solidFill>
          <a:ln w="28575">
            <a:solidFill>
              <a:schemeClr val="tx1"/>
            </a:solidFill>
          </a:ln>
        </p:spPr>
        <p:txBody>
          <a:bodyPr wrap="square" rtlCol="0">
            <a:spAutoFit/>
          </a:bodyPr>
          <a:lstStyle/>
          <a:p>
            <a:r>
              <a:rPr lang="es-MX" dirty="0" smtClean="0">
                <a:latin typeface="Arial" pitchFamily="34" charset="0"/>
                <a:cs typeface="Arial" pitchFamily="34" charset="0"/>
              </a:rPr>
              <a:t>Crista Galli</a:t>
            </a:r>
            <a:endParaRPr lang="es-MX" dirty="0"/>
          </a:p>
        </p:txBody>
      </p:sp>
      <p:cxnSp>
        <p:nvCxnSpPr>
          <p:cNvPr id="8" name="7 Conector recto de flecha"/>
          <p:cNvCxnSpPr/>
          <p:nvPr/>
        </p:nvCxnSpPr>
        <p:spPr>
          <a:xfrm flipV="1">
            <a:off x="5572132" y="2714620"/>
            <a:ext cx="857256" cy="214314"/>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6072198" y="1571612"/>
            <a:ext cx="2643206" cy="369332"/>
          </a:xfrm>
          <a:prstGeom prst="rect">
            <a:avLst/>
          </a:prstGeom>
          <a:solidFill>
            <a:schemeClr val="bg1"/>
          </a:solidFill>
          <a:ln w="28575">
            <a:solidFill>
              <a:schemeClr val="tx1"/>
            </a:solidFill>
          </a:ln>
        </p:spPr>
        <p:txBody>
          <a:bodyPr wrap="square" rtlCol="0">
            <a:spAutoFit/>
          </a:bodyPr>
          <a:lstStyle/>
          <a:p>
            <a:r>
              <a:rPr lang="es-MX" dirty="0" smtClean="0">
                <a:latin typeface="Arial" pitchFamily="34" charset="0"/>
                <a:cs typeface="Arial" pitchFamily="34" charset="0"/>
              </a:rPr>
              <a:t>Lámina perpendicular </a:t>
            </a:r>
            <a:endParaRPr lang="es-MX" dirty="0"/>
          </a:p>
        </p:txBody>
      </p:sp>
      <p:cxnSp>
        <p:nvCxnSpPr>
          <p:cNvPr id="12" name="11 Conector recto de flecha"/>
          <p:cNvCxnSpPr/>
          <p:nvPr/>
        </p:nvCxnSpPr>
        <p:spPr>
          <a:xfrm flipV="1">
            <a:off x="5572132" y="1928802"/>
            <a:ext cx="571504" cy="357190"/>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71546"/>
            <a:ext cx="3328982" cy="4257692"/>
          </a:xfrm>
        </p:spPr>
        <p:txBody>
          <a:bodyPr>
            <a:normAutofit/>
          </a:bodyPr>
          <a:lstStyle/>
          <a:p>
            <a:r>
              <a:rPr lang="es-MX" sz="2000" dirty="0" smtClean="0">
                <a:latin typeface="Arial" pitchFamily="34" charset="0"/>
                <a:cs typeface="Arial" pitchFamily="34" charset="0"/>
              </a:rPr>
              <a:t>La apófisis crista galli es de forma triangular y su base inferior se confunde con la lámina horizontal. </a:t>
            </a:r>
          </a:p>
          <a:p>
            <a:pPr algn="just"/>
            <a:r>
              <a:rPr lang="es-MX" sz="2000" dirty="0" smtClean="0">
                <a:latin typeface="Arial" pitchFamily="34" charset="0"/>
                <a:cs typeface="Arial" pitchFamily="34" charset="0"/>
              </a:rPr>
              <a:t>Su borde anterior es casi vertical, y se articula en su parte baja con el hueso frontal, a favor de dos crestas laterales que limitan una canaladura.</a:t>
            </a:r>
            <a:endParaRPr lang="es-MX" sz="2000" dirty="0">
              <a:latin typeface="Arial" pitchFamily="34" charset="0"/>
              <a:cs typeface="Arial" pitchFamily="34" charset="0"/>
            </a:endParaRPr>
          </a:p>
        </p:txBody>
      </p:sp>
      <p:pic>
        <p:nvPicPr>
          <p:cNvPr id="4" name="3 Imagen" descr="vista dorsal etmoides.jpg"/>
          <p:cNvPicPr>
            <a:picLocks noChangeAspect="1"/>
          </p:cNvPicPr>
          <p:nvPr/>
        </p:nvPicPr>
        <p:blipFill>
          <a:blip r:embed="rId3" cstate="print"/>
          <a:stretch>
            <a:fillRect/>
          </a:stretch>
        </p:blipFill>
        <p:spPr>
          <a:xfrm>
            <a:off x="4143372" y="2000240"/>
            <a:ext cx="4368485" cy="2808312"/>
          </a:xfrm>
          <a:prstGeom prst="rect">
            <a:avLst/>
          </a:prstGeom>
        </p:spPr>
      </p:pic>
      <p:cxnSp>
        <p:nvCxnSpPr>
          <p:cNvPr id="6" name="5 Conector recto de flecha"/>
          <p:cNvCxnSpPr/>
          <p:nvPr/>
        </p:nvCxnSpPr>
        <p:spPr>
          <a:xfrm rot="16200000" flipH="1">
            <a:off x="3178959" y="2035959"/>
            <a:ext cx="2500330" cy="1571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571868" y="4143380"/>
            <a:ext cx="92869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714356"/>
            <a:ext cx="7467600" cy="2185990"/>
          </a:xfrm>
        </p:spPr>
        <p:txBody>
          <a:bodyPr/>
          <a:lstStyle/>
          <a:p>
            <a:pPr algn="just"/>
            <a:r>
              <a:rPr lang="es-MX" sz="2000" dirty="0" smtClean="0">
                <a:latin typeface="Arial" pitchFamily="34" charset="0"/>
                <a:cs typeface="Arial" pitchFamily="34" charset="0"/>
              </a:rPr>
              <a:t>Este surco en el cráneo articulado completa el agujero ciego. El borde posterior es oblicuo hacia abajo y hacia atrás y termina en el mismo lugar que la lámina horizontal del etmoides. El vértice es romo y en él se inserta la hoz del cerebro. Las caras laterales son convexas en su parte anterior y planas por detrás</a:t>
            </a:r>
            <a:r>
              <a:rPr lang="es-MX" dirty="0" smtClean="0">
                <a:latin typeface="Arial" pitchFamily="34" charset="0"/>
                <a:cs typeface="Arial" pitchFamily="34" charset="0"/>
              </a:rPr>
              <a:t>.</a:t>
            </a:r>
            <a:endParaRPr lang="es-MX" dirty="0">
              <a:latin typeface="Arial" pitchFamily="34" charset="0"/>
              <a:cs typeface="Arial" pitchFamily="34" charset="0"/>
            </a:endParaRPr>
          </a:p>
        </p:txBody>
      </p:sp>
      <p:pic>
        <p:nvPicPr>
          <p:cNvPr id="5" name="4 Imagen" descr="C29.bmp"/>
          <p:cNvPicPr>
            <a:picLocks noChangeAspect="1"/>
          </p:cNvPicPr>
          <p:nvPr/>
        </p:nvPicPr>
        <p:blipFill>
          <a:blip r:embed="rId3" cstate="print"/>
          <a:stretch>
            <a:fillRect/>
          </a:stretch>
        </p:blipFill>
        <p:spPr>
          <a:xfrm>
            <a:off x="4312483" y="2928934"/>
            <a:ext cx="3460581" cy="3071834"/>
          </a:xfrm>
          <a:prstGeom prst="rect">
            <a:avLst/>
          </a:prstGeom>
        </p:spPr>
      </p:pic>
      <p:pic>
        <p:nvPicPr>
          <p:cNvPr id="6" name="BLOGGER_PHOTO_ID_5188912828310592914" descr="http://1.bp.blogspot.com/_xNxMeZFMD2Y/SAK4ua3rnZI/AAAAAAAABXg/Di0W3KCO42s/s320/Imagen1.png">
            <a:hlinkClick r:id="rId4"/>
          </p:cNvPr>
          <p:cNvPicPr/>
          <p:nvPr/>
        </p:nvPicPr>
        <p:blipFill>
          <a:blip r:embed="rId5" cstate="print"/>
          <a:srcRect/>
          <a:stretch>
            <a:fillRect/>
          </a:stretch>
        </p:blipFill>
        <p:spPr bwMode="auto">
          <a:xfrm>
            <a:off x="642910" y="2857496"/>
            <a:ext cx="3429024" cy="35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285720" y="428604"/>
            <a:ext cx="8215370" cy="5929354"/>
          </a:xfrm>
          <a:prstGeom prst="rect">
            <a:avLst/>
          </a:prstGeom>
        </p:spPr>
        <p:txBody>
          <a:bodyPr>
            <a:no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r>
              <a:rPr lang="es-MX" sz="2000" u="sng" dirty="0" smtClean="0">
                <a:solidFill>
                  <a:schemeClr val="accent1">
                    <a:lumMod val="75000"/>
                  </a:schemeClr>
                </a:solidFill>
                <a:latin typeface="Arial" pitchFamily="34" charset="0"/>
                <a:cs typeface="Arial" pitchFamily="34" charset="0"/>
              </a:rPr>
              <a:t>LOCALIZACION DE LOS HUESOS</a:t>
            </a: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1000" b="0" i="0" u="sng" strike="noStrike" kern="1200" cap="none" spc="0" normalizeH="0" baseline="0" noProof="0" dirty="0" smtClean="0">
              <a:ln>
                <a:noFill/>
              </a:ln>
              <a:effectLst/>
              <a:uLnTx/>
              <a:uFillTx/>
              <a:latin typeface="Arial" pitchFamily="34" charset="0"/>
              <a:cs typeface="Arial" pitchFamily="34" charset="0"/>
            </a:endParaRPr>
          </a:p>
          <a:p>
            <a:r>
              <a:rPr lang="es-MX" sz="2000" b="1" dirty="0" smtClean="0">
                <a:latin typeface="Arial" pitchFamily="34" charset="0"/>
                <a:cs typeface="Arial" pitchFamily="34" charset="0"/>
              </a:rPr>
              <a:t>Esqueleto apendicular</a:t>
            </a:r>
            <a:r>
              <a:rPr lang="es-MX" sz="2000" dirty="0" smtClean="0">
                <a:latin typeface="Arial" pitchFamily="34" charset="0"/>
                <a:cs typeface="Arial" pitchFamily="34" charset="0"/>
              </a:rPr>
              <a:t>: Extremidades superiores y Extremidades inferiores, son126 huesos</a:t>
            </a:r>
          </a:p>
          <a:p>
            <a:r>
              <a:rPr lang="es-MX" sz="2000" dirty="0" smtClean="0">
                <a:latin typeface="Arial" pitchFamily="34" charset="0"/>
                <a:cs typeface="Arial" pitchFamily="34" charset="0"/>
                <a:hlinkClick r:id="rId3" tooltip="Huesos de la cintura escapular (aún no redactado)"/>
              </a:rPr>
              <a:t>Huesos de la cintura escapular</a:t>
            </a:r>
            <a:r>
              <a:rPr lang="es-MX" sz="2000" dirty="0" smtClean="0">
                <a:latin typeface="Arial" pitchFamily="34" charset="0"/>
                <a:cs typeface="Arial" pitchFamily="34" charset="0"/>
              </a:rPr>
              <a:t>: 4 huesos </a:t>
            </a:r>
          </a:p>
          <a:p>
            <a:r>
              <a:rPr lang="es-MX" sz="2000" dirty="0" smtClean="0">
                <a:latin typeface="Arial" pitchFamily="34" charset="0"/>
                <a:cs typeface="Arial" pitchFamily="34" charset="0"/>
                <a:hlinkClick r:id="rId4" tooltip="Huesos de las extremidades superiores (aún no redactado)"/>
              </a:rPr>
              <a:t>Huesos de las extremidades superiores</a:t>
            </a:r>
            <a:r>
              <a:rPr lang="es-MX" sz="2000" dirty="0" smtClean="0">
                <a:latin typeface="Arial" pitchFamily="34" charset="0"/>
                <a:cs typeface="Arial" pitchFamily="34" charset="0"/>
              </a:rPr>
              <a:t>: 30 x 2 </a:t>
            </a:r>
          </a:p>
          <a:p>
            <a:pPr lvl="1"/>
            <a:r>
              <a:rPr lang="es-MX" sz="2000" dirty="0" smtClean="0">
                <a:latin typeface="Arial" pitchFamily="34" charset="0"/>
                <a:cs typeface="Arial" pitchFamily="34" charset="0"/>
                <a:hlinkClick r:id="rId5" tooltip="Brazo"/>
              </a:rPr>
              <a:t>Brazo</a:t>
            </a:r>
            <a:r>
              <a:rPr lang="es-MX" sz="2000" dirty="0" smtClean="0">
                <a:latin typeface="Arial" pitchFamily="34" charset="0"/>
                <a:cs typeface="Arial" pitchFamily="34" charset="0"/>
              </a:rPr>
              <a:t>: 1 x 2 </a:t>
            </a:r>
          </a:p>
          <a:p>
            <a:pPr lvl="1"/>
            <a:r>
              <a:rPr lang="es-MX" sz="2000" dirty="0" smtClean="0">
                <a:latin typeface="Arial" pitchFamily="34" charset="0"/>
                <a:cs typeface="Arial" pitchFamily="34" charset="0"/>
                <a:hlinkClick r:id="rId6" tooltip="Antebrazo"/>
              </a:rPr>
              <a:t>Antebrazo</a:t>
            </a:r>
            <a:r>
              <a:rPr lang="es-MX" sz="2000" dirty="0" smtClean="0">
                <a:latin typeface="Arial" pitchFamily="34" charset="0"/>
                <a:cs typeface="Arial" pitchFamily="34" charset="0"/>
              </a:rPr>
              <a:t>: 2 x 2 </a:t>
            </a:r>
          </a:p>
          <a:p>
            <a:pPr lvl="1"/>
            <a:r>
              <a:rPr lang="es-MX" sz="2000" dirty="0" smtClean="0">
                <a:latin typeface="Arial" pitchFamily="34" charset="0"/>
                <a:cs typeface="Arial" pitchFamily="34" charset="0"/>
                <a:hlinkClick r:id="rId7" tooltip="Mano"/>
              </a:rPr>
              <a:t>Mano</a:t>
            </a:r>
            <a:r>
              <a:rPr lang="es-MX" sz="2000" dirty="0" smtClean="0">
                <a:latin typeface="Arial" pitchFamily="34" charset="0"/>
                <a:cs typeface="Arial" pitchFamily="34" charset="0"/>
              </a:rPr>
              <a:t>: </a:t>
            </a:r>
          </a:p>
          <a:p>
            <a:pPr lvl="2"/>
            <a:r>
              <a:rPr lang="es-MX" sz="2000" dirty="0" smtClean="0">
                <a:latin typeface="Arial" pitchFamily="34" charset="0"/>
                <a:cs typeface="Arial" pitchFamily="34" charset="0"/>
                <a:hlinkClick r:id="rId8" tooltip="Carpo"/>
              </a:rPr>
              <a:t>Carpo</a:t>
            </a:r>
            <a:r>
              <a:rPr lang="es-MX" sz="2000" dirty="0" smtClean="0">
                <a:latin typeface="Arial" pitchFamily="34" charset="0"/>
                <a:cs typeface="Arial" pitchFamily="34" charset="0"/>
              </a:rPr>
              <a:t> (muñeca): 8 x 2 </a:t>
            </a:r>
          </a:p>
          <a:p>
            <a:pPr lvl="2"/>
            <a:r>
              <a:rPr lang="es-MX" sz="2000" dirty="0" smtClean="0">
                <a:latin typeface="Arial" pitchFamily="34" charset="0"/>
                <a:cs typeface="Arial" pitchFamily="34" charset="0"/>
                <a:hlinkClick r:id="rId9" tooltip="Metacarpo"/>
              </a:rPr>
              <a:t>Metacarpo</a:t>
            </a:r>
            <a:r>
              <a:rPr lang="es-MX" sz="2000" dirty="0" smtClean="0">
                <a:latin typeface="Arial" pitchFamily="34" charset="0"/>
                <a:cs typeface="Arial" pitchFamily="34" charset="0"/>
              </a:rPr>
              <a:t> (mano): 5 x 2 </a:t>
            </a:r>
          </a:p>
          <a:p>
            <a:pPr lvl="2"/>
            <a:r>
              <a:rPr lang="es-MX" sz="2000" dirty="0" smtClean="0">
                <a:latin typeface="Arial" pitchFamily="34" charset="0"/>
                <a:cs typeface="Arial" pitchFamily="34" charset="0"/>
                <a:hlinkClick r:id="rId10" tooltip="Falanges"/>
              </a:rPr>
              <a:t>Falanges</a:t>
            </a:r>
            <a:r>
              <a:rPr lang="es-MX" sz="2000" dirty="0" smtClean="0">
                <a:latin typeface="Arial" pitchFamily="34" charset="0"/>
                <a:cs typeface="Arial" pitchFamily="34" charset="0"/>
              </a:rPr>
              <a:t> (dedos): 14 x 2 </a:t>
            </a:r>
          </a:p>
          <a:p>
            <a:r>
              <a:rPr lang="es-MX" sz="2000" dirty="0" smtClean="0">
                <a:latin typeface="Arial" pitchFamily="34" charset="0"/>
                <a:cs typeface="Arial" pitchFamily="34" charset="0"/>
              </a:rPr>
              <a:t>En los miembros superiores y pectorales: 64 </a:t>
            </a:r>
          </a:p>
          <a:p>
            <a:pPr lvl="1"/>
            <a:r>
              <a:rPr lang="es-MX" sz="2000" dirty="0" smtClean="0">
                <a:latin typeface="Arial" pitchFamily="34" charset="0"/>
                <a:cs typeface="Arial" pitchFamily="34" charset="0"/>
                <a:hlinkClick r:id="rId5" tooltip="Brazo"/>
              </a:rPr>
              <a:t>Brazos</a:t>
            </a:r>
            <a:r>
              <a:rPr lang="es-MX" sz="2000" dirty="0" smtClean="0">
                <a:latin typeface="Arial" pitchFamily="34" charset="0"/>
                <a:cs typeface="Arial" pitchFamily="34" charset="0"/>
              </a:rPr>
              <a:t> y </a:t>
            </a:r>
            <a:r>
              <a:rPr lang="es-MX" sz="2000" dirty="0" smtClean="0">
                <a:latin typeface="Arial" pitchFamily="34" charset="0"/>
                <a:cs typeface="Arial" pitchFamily="34" charset="0"/>
                <a:hlinkClick r:id="rId7" tooltip="Mano"/>
              </a:rPr>
              <a:t>manos</a:t>
            </a:r>
            <a:r>
              <a:rPr lang="es-MX" sz="2000" dirty="0" smtClean="0">
                <a:latin typeface="Arial" pitchFamily="34" charset="0"/>
                <a:cs typeface="Arial" pitchFamily="34" charset="0"/>
              </a:rPr>
              <a:t>: 60 </a:t>
            </a:r>
          </a:p>
          <a:p>
            <a:pPr lvl="1"/>
            <a:r>
              <a:rPr lang="es-MX" sz="2000" dirty="0" smtClean="0">
                <a:latin typeface="Arial" pitchFamily="34" charset="0"/>
                <a:cs typeface="Arial" pitchFamily="34" charset="0"/>
              </a:rPr>
              <a:t>Hombros: 2 </a:t>
            </a:r>
            <a:r>
              <a:rPr lang="es-MX" sz="2000" dirty="0" smtClean="0">
                <a:latin typeface="Arial" pitchFamily="34" charset="0"/>
                <a:cs typeface="Arial" pitchFamily="34" charset="0"/>
                <a:hlinkClick r:id="rId11" tooltip="Clavícula"/>
              </a:rPr>
              <a:t>clavículas</a:t>
            </a:r>
            <a:r>
              <a:rPr lang="es-MX" sz="2000" dirty="0" smtClean="0">
                <a:latin typeface="Arial" pitchFamily="34" charset="0"/>
                <a:cs typeface="Arial" pitchFamily="34" charset="0"/>
              </a:rPr>
              <a:t> y dos </a:t>
            </a:r>
            <a:r>
              <a:rPr lang="es-MX" sz="2000" dirty="0" smtClean="0">
                <a:latin typeface="Arial" pitchFamily="34" charset="0"/>
                <a:cs typeface="Arial" pitchFamily="34" charset="0"/>
                <a:hlinkClick r:id="rId12" tooltip="Escápula"/>
              </a:rPr>
              <a:t>escápulas</a:t>
            </a:r>
            <a:r>
              <a:rPr lang="es-MX" sz="2000" dirty="0" smtClean="0">
                <a:latin typeface="Arial" pitchFamily="34" charset="0"/>
                <a:cs typeface="Arial" pitchFamily="34" charset="0"/>
              </a:rPr>
              <a:t>. </a:t>
            </a:r>
          </a:p>
          <a:p>
            <a:r>
              <a:rPr lang="es-MX" sz="2000" dirty="0" smtClean="0">
                <a:latin typeface="Arial" pitchFamily="34" charset="0"/>
                <a:cs typeface="Arial" pitchFamily="34" charset="0"/>
              </a:rPr>
              <a:t>En los miembros inferiores y pélvicos: 62 </a:t>
            </a:r>
          </a:p>
          <a:p>
            <a:pPr lvl="1"/>
            <a:r>
              <a:rPr lang="es-MX" sz="2000" dirty="0" smtClean="0">
                <a:latin typeface="Arial" pitchFamily="34" charset="0"/>
                <a:cs typeface="Arial" pitchFamily="34" charset="0"/>
                <a:hlinkClick r:id="rId13" tooltip="Pierna"/>
              </a:rPr>
              <a:t>Piernas</a:t>
            </a:r>
            <a:r>
              <a:rPr lang="es-MX" sz="2000" dirty="0" smtClean="0">
                <a:latin typeface="Arial" pitchFamily="34" charset="0"/>
                <a:cs typeface="Arial" pitchFamily="34" charset="0"/>
              </a:rPr>
              <a:t> y </a:t>
            </a:r>
            <a:r>
              <a:rPr lang="es-MX" sz="2000" dirty="0" smtClean="0">
                <a:latin typeface="Arial" pitchFamily="34" charset="0"/>
                <a:cs typeface="Arial" pitchFamily="34" charset="0"/>
                <a:hlinkClick r:id="rId14" tooltip="Pie"/>
              </a:rPr>
              <a:t>pies</a:t>
            </a:r>
            <a:r>
              <a:rPr lang="es-MX" sz="2000" dirty="0" smtClean="0">
                <a:latin typeface="Arial" pitchFamily="34" charset="0"/>
                <a:cs typeface="Arial" pitchFamily="34" charset="0"/>
              </a:rPr>
              <a:t>: 60 </a:t>
            </a:r>
          </a:p>
          <a:p>
            <a:pPr lvl="1"/>
            <a:r>
              <a:rPr lang="es-MX" sz="2000" dirty="0" smtClean="0">
                <a:latin typeface="Arial" pitchFamily="34" charset="0"/>
                <a:cs typeface="Arial" pitchFamily="34" charset="0"/>
                <a:hlinkClick r:id="rId15" tooltip="Pelvis"/>
              </a:rPr>
              <a:t>Pelvis</a:t>
            </a:r>
            <a:r>
              <a:rPr lang="es-MX" sz="2000" dirty="0" smtClean="0">
                <a:latin typeface="Arial" pitchFamily="34" charset="0"/>
                <a:cs typeface="Arial" pitchFamily="34" charset="0"/>
              </a:rPr>
              <a:t>: 2 huesos pélvicos (formados por la fusión del </a:t>
            </a:r>
            <a:r>
              <a:rPr lang="es-MX" sz="2000" dirty="0" smtClean="0">
                <a:latin typeface="Arial" pitchFamily="34" charset="0"/>
                <a:cs typeface="Arial" pitchFamily="34" charset="0"/>
                <a:hlinkClick r:id="rId16" tooltip="Ilion"/>
              </a:rPr>
              <a:t>ilion</a:t>
            </a:r>
            <a:r>
              <a:rPr lang="es-MX" sz="2000" dirty="0" smtClean="0">
                <a:latin typeface="Arial" pitchFamily="34" charset="0"/>
                <a:cs typeface="Arial" pitchFamily="34" charset="0"/>
              </a:rPr>
              <a:t>, </a:t>
            </a:r>
            <a:r>
              <a:rPr lang="es-MX" sz="2000" dirty="0" smtClean="0">
                <a:latin typeface="Arial" pitchFamily="34" charset="0"/>
                <a:cs typeface="Arial" pitchFamily="34" charset="0"/>
                <a:hlinkClick r:id="rId17" tooltip="Isquion"/>
              </a:rPr>
              <a:t>isquion</a:t>
            </a:r>
            <a:r>
              <a:rPr lang="es-MX" sz="2000" dirty="0" smtClean="0">
                <a:latin typeface="Arial" pitchFamily="34" charset="0"/>
                <a:cs typeface="Arial" pitchFamily="34" charset="0"/>
              </a:rPr>
              <a:t> y </a:t>
            </a:r>
            <a:r>
              <a:rPr lang="es-MX" sz="2000" dirty="0" smtClean="0">
                <a:latin typeface="Arial" pitchFamily="34" charset="0"/>
                <a:cs typeface="Arial" pitchFamily="34" charset="0"/>
                <a:hlinkClick r:id="rId18" tooltip="Pubis"/>
              </a:rPr>
              <a:t>pubis</a:t>
            </a:r>
            <a:r>
              <a:rPr lang="es-MX" sz="2000" dirty="0" smtClean="0">
                <a:latin typeface="Arial" pitchFamily="34" charset="0"/>
                <a:cs typeface="Arial" pitchFamily="34" charset="0"/>
              </a:rPr>
              <a:t>) </a:t>
            </a:r>
          </a:p>
          <a:p>
            <a:pPr marL="274320" lvl="0" indent="-274320" algn="just">
              <a:spcBef>
                <a:spcPts val="600"/>
              </a:spcBef>
              <a:buClr>
                <a:schemeClr val="accent1"/>
              </a:buClr>
              <a:buSzPct val="70000"/>
              <a:buFont typeface="Arial" pitchFamily="34" charset="0"/>
              <a:buChar char="•"/>
            </a:pPr>
            <a:endParaRPr lang="es-MX" sz="2000" u="sng" dirty="0">
              <a:solidFill>
                <a:schemeClr val="accent4">
                  <a:lumMod val="50000"/>
                </a:schemeClr>
              </a:solidFill>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kumimoji="0" lang="es-MX" sz="2000" b="0" i="0" u="sng" strike="noStrike" kern="1200" cap="none" spc="0" normalizeH="0" baseline="0" noProof="0" dirty="0" smtClean="0">
              <a:ln>
                <a:noFill/>
              </a:ln>
              <a:solidFill>
                <a:schemeClr val="accent4">
                  <a:lumMod val="50000"/>
                </a:schemeClr>
              </a:solidFill>
              <a:effectLst/>
              <a:uLnTx/>
              <a:uFillTx/>
              <a:latin typeface="Arial" pitchFamily="34" charset="0"/>
              <a:cs typeface="Arial" pitchFamily="34" charset="0"/>
            </a:endParaRP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2000" b="0" i="0" u="none" strike="noStrike" kern="1200" cap="none" spc="0" normalizeH="0" baseline="0" noProof="0" dirty="0">
              <a:ln>
                <a:noFill/>
              </a:ln>
              <a:solidFill>
                <a:schemeClr val="accent4">
                  <a:lumMod val="50000"/>
                </a:schemeClr>
              </a:solidFill>
              <a:effectLst/>
              <a:uLnTx/>
              <a:uFillTx/>
              <a:latin typeface="Arial" pitchFamily="34" charset="0"/>
              <a:cs typeface="Arial" pitchFamily="34" charset="0"/>
            </a:endParaRPr>
          </a:p>
        </p:txBody>
      </p:sp>
      <p:pic>
        <p:nvPicPr>
          <p:cNvPr id="4" name="Picture 2" descr="Archivo:Skeleton2.jpg">
            <a:hlinkClick r:id="rId19"/>
          </p:cNvPr>
          <p:cNvPicPr>
            <a:picLocks noChangeAspect="1" noChangeArrowheads="1"/>
          </p:cNvPicPr>
          <p:nvPr/>
        </p:nvPicPr>
        <p:blipFill>
          <a:blip r:embed="rId20" cstate="print"/>
          <a:srcRect/>
          <a:stretch>
            <a:fillRect/>
          </a:stretch>
        </p:blipFill>
        <p:spPr bwMode="auto">
          <a:xfrm>
            <a:off x="6786578" y="1428736"/>
            <a:ext cx="1500197" cy="3786214"/>
          </a:xfrm>
          <a:prstGeom prst="rect">
            <a:avLst/>
          </a:prstGeom>
          <a:noFill/>
        </p:spPr>
      </p:pic>
      <p:sp>
        <p:nvSpPr>
          <p:cNvPr id="5" name="4 Rectángulo"/>
          <p:cNvSpPr/>
          <p:nvPr/>
        </p:nvSpPr>
        <p:spPr>
          <a:xfrm>
            <a:off x="7164000" y="1478810"/>
            <a:ext cx="714380" cy="1285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404664"/>
            <a:ext cx="2786082" cy="5738979"/>
          </a:xfrm>
        </p:spPr>
        <p:txBody>
          <a:bodyPr>
            <a:normAutofit/>
          </a:bodyPr>
          <a:lstStyle/>
          <a:p>
            <a:pPr algn="just"/>
            <a:r>
              <a:rPr lang="es-MX" sz="2000" dirty="0" smtClean="0">
                <a:latin typeface="Arial" pitchFamily="34" charset="0"/>
                <a:cs typeface="Arial" pitchFamily="34" charset="0"/>
              </a:rPr>
              <a:t>La lámina perpendicular del etmoides presenta en sus caras laterales, sobre todo en su parte superior, surcos vasculonerviosos.</a:t>
            </a:r>
          </a:p>
          <a:p>
            <a:pPr algn="just"/>
            <a:r>
              <a:rPr lang="es-MX" sz="2000" dirty="0" smtClean="0">
                <a:latin typeface="Arial" pitchFamily="34" charset="0"/>
                <a:cs typeface="Arial" pitchFamily="34" charset="0"/>
              </a:rPr>
              <a:t>El borde anterior forma un ángulo hacia delante y se articula, por su parte superior, con la espina nasal del frontal y con los huesos propios de la nariz. </a:t>
            </a:r>
            <a:endParaRPr lang="es-MX" sz="2000" dirty="0">
              <a:latin typeface="Arial" pitchFamily="34" charset="0"/>
              <a:cs typeface="Arial" pitchFamily="34" charset="0"/>
            </a:endParaRPr>
          </a:p>
        </p:txBody>
      </p:sp>
      <p:pic>
        <p:nvPicPr>
          <p:cNvPr id="4" name="3 Imagen" descr="vomer1.jpg"/>
          <p:cNvPicPr>
            <a:picLocks noChangeAspect="1"/>
          </p:cNvPicPr>
          <p:nvPr/>
        </p:nvPicPr>
        <p:blipFill>
          <a:blip r:embed="rId3" cstate="print"/>
          <a:stretch>
            <a:fillRect/>
          </a:stretch>
        </p:blipFill>
        <p:spPr>
          <a:xfrm>
            <a:off x="3786182" y="1857364"/>
            <a:ext cx="3643338" cy="3500462"/>
          </a:xfrm>
          <a:prstGeom prst="rect">
            <a:avLst/>
          </a:prstGeom>
        </p:spPr>
      </p:pic>
      <p:cxnSp>
        <p:nvCxnSpPr>
          <p:cNvPr id="6" name="5 Conector recto de flecha"/>
          <p:cNvCxnSpPr/>
          <p:nvPr/>
        </p:nvCxnSpPr>
        <p:spPr>
          <a:xfrm>
            <a:off x="3214678" y="2285992"/>
            <a:ext cx="1571636" cy="78581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flipH="1" flipV="1">
            <a:off x="3000364" y="3500438"/>
            <a:ext cx="1500198" cy="1214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omer1.jpg"/>
          <p:cNvPicPr>
            <a:picLocks noChangeAspect="1"/>
          </p:cNvPicPr>
          <p:nvPr/>
        </p:nvPicPr>
        <p:blipFill>
          <a:blip r:embed="rId3" cstate="print"/>
          <a:stretch>
            <a:fillRect/>
          </a:stretch>
        </p:blipFill>
        <p:spPr>
          <a:xfrm>
            <a:off x="857224" y="1285860"/>
            <a:ext cx="4360824" cy="3714776"/>
          </a:xfrm>
          <a:prstGeom prst="rect">
            <a:avLst/>
          </a:prstGeom>
        </p:spPr>
      </p:pic>
      <p:sp>
        <p:nvSpPr>
          <p:cNvPr id="2" name="1 Marcador de contenido"/>
          <p:cNvSpPr>
            <a:spLocks noGrp="1"/>
          </p:cNvSpPr>
          <p:nvPr>
            <p:ph idx="1"/>
          </p:nvPr>
        </p:nvSpPr>
        <p:spPr>
          <a:xfrm>
            <a:off x="5429256" y="357166"/>
            <a:ext cx="2714644" cy="6000792"/>
          </a:xfrm>
        </p:spPr>
        <p:txBody>
          <a:bodyPr>
            <a:noAutofit/>
          </a:bodyPr>
          <a:lstStyle/>
          <a:p>
            <a:pPr algn="just"/>
            <a:r>
              <a:rPr lang="es-MX" sz="2000" dirty="0" smtClean="0">
                <a:latin typeface="Arial" pitchFamily="34" charset="0"/>
                <a:cs typeface="Arial" pitchFamily="34" charset="0"/>
              </a:rPr>
              <a:t>Por su parte inferior da inserción al cartílago del tabique, en tanto que el borde posteroinferior se articula con el anterior del vómer. </a:t>
            </a:r>
          </a:p>
          <a:p>
            <a:pPr algn="just"/>
            <a:r>
              <a:rPr lang="es-MX" sz="2000" dirty="0" smtClean="0">
                <a:latin typeface="Arial" pitchFamily="34" charset="0"/>
                <a:cs typeface="Arial" pitchFamily="34" charset="0"/>
              </a:rPr>
              <a:t>El borde posterior es vertical y se articula con la cresta media anterior del esfenoides, confundiéndose en su parte superior con la lámina horizontal del propio etmoides.</a:t>
            </a:r>
            <a:endParaRPr lang="es-MX" sz="2000" dirty="0">
              <a:latin typeface="Arial" pitchFamily="34" charset="0"/>
              <a:cs typeface="Arial" pitchFamily="34" charset="0"/>
            </a:endParaRPr>
          </a:p>
        </p:txBody>
      </p:sp>
      <p:cxnSp>
        <p:nvCxnSpPr>
          <p:cNvPr id="6" name="5 Conector recto de flecha"/>
          <p:cNvCxnSpPr/>
          <p:nvPr/>
        </p:nvCxnSpPr>
        <p:spPr>
          <a:xfrm rot="10800000" flipV="1">
            <a:off x="3714744" y="2428868"/>
            <a:ext cx="1928826" cy="9286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rot="16200000" flipV="1">
            <a:off x="4643438" y="3500438"/>
            <a:ext cx="1143008" cy="1000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85786" y="260648"/>
            <a:ext cx="3357586" cy="6240186"/>
          </a:xfrm>
        </p:spPr>
        <p:txBody>
          <a:bodyPr>
            <a:noAutofit/>
          </a:bodyPr>
          <a:lstStyle/>
          <a:p>
            <a:pPr algn="just">
              <a:buNone/>
            </a:pPr>
            <a:r>
              <a:rPr lang="es-MX" dirty="0" smtClean="0">
                <a:solidFill>
                  <a:srgbClr val="FF0000"/>
                </a:solidFill>
                <a:latin typeface="Arial" pitchFamily="34" charset="0"/>
                <a:cs typeface="Arial" pitchFamily="34" charset="0"/>
              </a:rPr>
              <a:t>LAMINA HORIZONTAL </a:t>
            </a:r>
          </a:p>
          <a:p>
            <a:pPr algn="just"/>
            <a:r>
              <a:rPr lang="es-MX" sz="2000" dirty="0" smtClean="0">
                <a:latin typeface="Arial" pitchFamily="34" charset="0"/>
                <a:cs typeface="Arial" pitchFamily="34" charset="0"/>
              </a:rPr>
              <a:t>Su forma es cuadrangular, alargada de adelante atrás, cuyos lados se articulan con el frontal en los bordes laterales de la escotadura etmoidal. </a:t>
            </a:r>
          </a:p>
          <a:p>
            <a:pPr algn="just"/>
            <a:r>
              <a:rPr lang="es-MX" sz="2000" dirty="0" smtClean="0">
                <a:latin typeface="Arial" pitchFamily="34" charset="0"/>
                <a:cs typeface="Arial" pitchFamily="34" charset="0"/>
              </a:rPr>
              <a:t>Está perforada por múltiples orificios, por lo que se da el nombre de lámina cribosa. Presenta una cara superior, dividida en dos porciones por la apófisis crista galli, las cuales son acanaladas de adelante atrás. </a:t>
            </a:r>
          </a:p>
          <a:p>
            <a:pPr algn="just"/>
            <a:endParaRPr lang="es-MX" sz="2000" dirty="0">
              <a:latin typeface="Arial" pitchFamily="34" charset="0"/>
              <a:cs typeface="Arial" pitchFamily="34" charset="0"/>
            </a:endParaRPr>
          </a:p>
        </p:txBody>
      </p:sp>
      <p:pic>
        <p:nvPicPr>
          <p:cNvPr id="3" name="2 Imagen" descr="H.ETMOIDES1.bmp"/>
          <p:cNvPicPr>
            <a:picLocks noChangeAspect="1"/>
          </p:cNvPicPr>
          <p:nvPr/>
        </p:nvPicPr>
        <p:blipFill>
          <a:blip r:embed="rId3" cstate="print"/>
          <a:stretch>
            <a:fillRect/>
          </a:stretch>
        </p:blipFill>
        <p:spPr>
          <a:xfrm>
            <a:off x="4714877" y="1643050"/>
            <a:ext cx="3571900" cy="3212976"/>
          </a:xfrm>
          <a:prstGeom prst="rect">
            <a:avLst/>
          </a:prstGeom>
        </p:spPr>
      </p:pic>
      <p:sp>
        <p:nvSpPr>
          <p:cNvPr id="4" name="3 CuadroTexto"/>
          <p:cNvSpPr txBox="1"/>
          <p:nvPr/>
        </p:nvSpPr>
        <p:spPr>
          <a:xfrm>
            <a:off x="6643702" y="2285992"/>
            <a:ext cx="1000132"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Cresta de Galli</a:t>
            </a:r>
            <a:endParaRPr lang="es-MX" sz="1400" dirty="0">
              <a:latin typeface="Arial" pitchFamily="34" charset="0"/>
              <a:cs typeface="Arial" pitchFamily="34" charset="0"/>
            </a:endParaRPr>
          </a:p>
        </p:txBody>
      </p:sp>
      <p:cxnSp>
        <p:nvCxnSpPr>
          <p:cNvPr id="6" name="5 Conector recto de flecha"/>
          <p:cNvCxnSpPr>
            <a:endCxn id="4" idx="1"/>
          </p:cNvCxnSpPr>
          <p:nvPr/>
        </p:nvCxnSpPr>
        <p:spPr>
          <a:xfrm flipV="1">
            <a:off x="5786446" y="2547602"/>
            <a:ext cx="857256" cy="2384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rot="16200000" flipH="1">
            <a:off x="4826795" y="3398043"/>
            <a:ext cx="1428760" cy="6191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5400000">
            <a:off x="5322099" y="3464719"/>
            <a:ext cx="1214446"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5286380" y="1335273"/>
            <a:ext cx="1000132" cy="307777"/>
          </a:xfrm>
          <a:prstGeom prst="rect">
            <a:avLst/>
          </a:prstGeom>
          <a:solidFill>
            <a:schemeClr val="bg1"/>
          </a:solidFill>
        </p:spPr>
        <p:txBody>
          <a:bodyPr wrap="square" rtlCol="0">
            <a:spAutoFit/>
          </a:bodyPr>
          <a:lstStyle/>
          <a:p>
            <a:pPr algn="ctr"/>
            <a:r>
              <a:rPr lang="es-MX" sz="1400" dirty="0" smtClean="0">
                <a:latin typeface="Arial" pitchFamily="34" charset="0"/>
                <a:cs typeface="Arial" pitchFamily="34" charset="0"/>
              </a:rPr>
              <a:t>Adelante</a:t>
            </a:r>
            <a:endParaRPr lang="es-MX" sz="1400" dirty="0">
              <a:latin typeface="Arial" pitchFamily="34" charset="0"/>
              <a:cs typeface="Arial" pitchFamily="34" charset="0"/>
            </a:endParaRPr>
          </a:p>
        </p:txBody>
      </p:sp>
      <p:sp>
        <p:nvSpPr>
          <p:cNvPr id="20" name="19 CuadroTexto"/>
          <p:cNvSpPr txBox="1"/>
          <p:nvPr/>
        </p:nvSpPr>
        <p:spPr>
          <a:xfrm>
            <a:off x="5500694" y="4786322"/>
            <a:ext cx="714380" cy="307777"/>
          </a:xfrm>
          <a:prstGeom prst="rect">
            <a:avLst/>
          </a:prstGeom>
          <a:solidFill>
            <a:schemeClr val="bg1"/>
          </a:solidFill>
        </p:spPr>
        <p:txBody>
          <a:bodyPr wrap="square" rtlCol="0">
            <a:spAutoFit/>
          </a:bodyPr>
          <a:lstStyle/>
          <a:p>
            <a:pPr algn="ctr"/>
            <a:r>
              <a:rPr lang="es-MX" sz="1400" dirty="0" smtClean="0">
                <a:latin typeface="Arial" pitchFamily="34" charset="0"/>
                <a:cs typeface="Arial" pitchFamily="34" charset="0"/>
              </a:rPr>
              <a:t>Atrás</a:t>
            </a:r>
            <a:endParaRPr lang="es-MX"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28662" y="422105"/>
            <a:ext cx="2786082" cy="6007291"/>
          </a:xfrm>
        </p:spPr>
        <p:txBody>
          <a:bodyPr>
            <a:normAutofit/>
          </a:bodyPr>
          <a:lstStyle/>
          <a:p>
            <a:pPr algn="just"/>
            <a:r>
              <a:rPr lang="es-MX" sz="2000" dirty="0" smtClean="0">
                <a:latin typeface="Arial" pitchFamily="34" charset="0"/>
                <a:cs typeface="Arial" pitchFamily="34" charset="0"/>
              </a:rPr>
              <a:t>En ellas se aloja parcialmente el bulbo olfativo, por lo que se llaman canaladuras olfativas. </a:t>
            </a:r>
          </a:p>
          <a:p>
            <a:pPr algn="just"/>
            <a:r>
              <a:rPr lang="es-MX" sz="2000" dirty="0" smtClean="0">
                <a:latin typeface="Arial" pitchFamily="34" charset="0"/>
                <a:cs typeface="Arial" pitchFamily="34" charset="0"/>
              </a:rPr>
              <a:t>Están también atravesadas por numerosos agujeros de dimensiones variables, dispuestos irregularmente, aunque a veces aparecen orientados en dos o tres líneas anteroposteriores. </a:t>
            </a:r>
            <a:endParaRPr lang="es-MX" sz="2000" dirty="0">
              <a:latin typeface="Arial" pitchFamily="34" charset="0"/>
              <a:cs typeface="Arial" pitchFamily="34" charset="0"/>
            </a:endParaRPr>
          </a:p>
        </p:txBody>
      </p:sp>
      <p:pic>
        <p:nvPicPr>
          <p:cNvPr id="4" name="3 Imagen" descr="nervios y bulbo olfativo.jpg"/>
          <p:cNvPicPr>
            <a:picLocks noChangeAspect="1"/>
          </p:cNvPicPr>
          <p:nvPr/>
        </p:nvPicPr>
        <p:blipFill>
          <a:blip r:embed="rId3" cstate="print"/>
          <a:stretch>
            <a:fillRect/>
          </a:stretch>
        </p:blipFill>
        <p:spPr>
          <a:xfrm>
            <a:off x="4429124" y="714356"/>
            <a:ext cx="3143272" cy="4654577"/>
          </a:xfrm>
          <a:prstGeom prst="rect">
            <a:avLst/>
          </a:prstGeom>
        </p:spPr>
      </p:pic>
      <p:sp>
        <p:nvSpPr>
          <p:cNvPr id="5" name="4 CuadroTexto"/>
          <p:cNvSpPr txBox="1"/>
          <p:nvPr/>
        </p:nvSpPr>
        <p:spPr>
          <a:xfrm>
            <a:off x="6357950" y="642918"/>
            <a:ext cx="1071570" cy="646331"/>
          </a:xfrm>
          <a:prstGeom prst="rect">
            <a:avLst/>
          </a:prstGeom>
          <a:solidFill>
            <a:schemeClr val="bg1"/>
          </a:solidFill>
        </p:spPr>
        <p:txBody>
          <a:bodyPr wrap="square" rtlCol="0">
            <a:spAutoFit/>
          </a:bodyPr>
          <a:lstStyle/>
          <a:p>
            <a:r>
              <a:rPr lang="es-MX" dirty="0" smtClean="0"/>
              <a:t>Bulbo olfativo</a:t>
            </a:r>
            <a:endParaRPr lang="es-MX" dirty="0"/>
          </a:p>
        </p:txBody>
      </p:sp>
      <p:cxnSp>
        <p:nvCxnSpPr>
          <p:cNvPr id="7" name="6 Conector recto de flecha"/>
          <p:cNvCxnSpPr/>
          <p:nvPr/>
        </p:nvCxnSpPr>
        <p:spPr>
          <a:xfrm rot="5400000" flipH="1" flipV="1">
            <a:off x="6036479" y="1393017"/>
            <a:ext cx="1000132" cy="6429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429288" y="285728"/>
            <a:ext cx="2571736" cy="5500726"/>
          </a:xfrm>
        </p:spPr>
        <p:txBody>
          <a:bodyPr>
            <a:noAutofit/>
          </a:bodyPr>
          <a:lstStyle/>
          <a:p>
            <a:pPr algn="just"/>
            <a:r>
              <a:rPr lang="es-MX" sz="2000" dirty="0" smtClean="0">
                <a:latin typeface="Arial" pitchFamily="34" charset="0"/>
                <a:cs typeface="Arial" pitchFamily="34" charset="0"/>
              </a:rPr>
              <a:t>En la parte anterior de la canaladura olfativa existen dos orificios mayores. </a:t>
            </a:r>
          </a:p>
          <a:p>
            <a:pPr algn="just"/>
            <a:r>
              <a:rPr lang="es-MX" sz="2000" dirty="0" smtClean="0">
                <a:latin typeface="Arial" pitchFamily="34" charset="0"/>
                <a:cs typeface="Arial" pitchFamily="34" charset="0"/>
              </a:rPr>
              <a:t>Uno de ellos está colocado cerca del borde de la apófisis crista galli, es conocido con el nombre de hendidura etmoidal y da paso a una prolongación de la duramadre. </a:t>
            </a:r>
            <a:endParaRPr lang="es-MX" sz="2000" dirty="0">
              <a:latin typeface="Arial" pitchFamily="34" charset="0"/>
              <a:cs typeface="Arial" pitchFamily="34" charset="0"/>
            </a:endParaRPr>
          </a:p>
        </p:txBody>
      </p:sp>
      <p:pic>
        <p:nvPicPr>
          <p:cNvPr id="5" name="Picture 77" descr="[cran5.jpg]"/>
          <p:cNvPicPr>
            <a:picLocks noChangeAspect="1" noChangeArrowheads="1"/>
          </p:cNvPicPr>
          <p:nvPr/>
        </p:nvPicPr>
        <p:blipFill>
          <a:blip r:embed="rId3" cstate="print"/>
          <a:srcRect/>
          <a:stretch>
            <a:fillRect/>
          </a:stretch>
        </p:blipFill>
        <p:spPr bwMode="auto">
          <a:xfrm>
            <a:off x="857224" y="1357298"/>
            <a:ext cx="3857652" cy="4000528"/>
          </a:xfrm>
          <a:prstGeom prst="rect">
            <a:avLst/>
          </a:prstGeom>
          <a:noFill/>
        </p:spPr>
      </p:pic>
      <p:cxnSp>
        <p:nvCxnSpPr>
          <p:cNvPr id="7" name="6 Conector recto"/>
          <p:cNvCxnSpPr/>
          <p:nvPr/>
        </p:nvCxnSpPr>
        <p:spPr>
          <a:xfrm flipV="1">
            <a:off x="2357422" y="1428737"/>
            <a:ext cx="3143272" cy="20717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2285984" y="3571876"/>
            <a:ext cx="3286148" cy="8572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V="1">
            <a:off x="2357422" y="1428736"/>
            <a:ext cx="3143272" cy="20717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071570"/>
            <a:ext cx="2643206" cy="4572008"/>
          </a:xfrm>
        </p:spPr>
        <p:txBody>
          <a:bodyPr>
            <a:normAutofit/>
          </a:bodyPr>
          <a:lstStyle/>
          <a:p>
            <a:pPr algn="just"/>
            <a:r>
              <a:rPr lang="es-MX" sz="2000" dirty="0" smtClean="0">
                <a:latin typeface="Arial" pitchFamily="34" charset="0"/>
                <a:cs typeface="Arial" pitchFamily="34" charset="0"/>
              </a:rPr>
              <a:t>El otro, situado afuera y ligeramente detrás del anterior, es redondeado y se llama agujero etmoidal; da paso al nervio nasal interno. La cara inferior de la lámina horizontal forma parte de la bóveda de las fosas nasales. </a:t>
            </a:r>
          </a:p>
          <a:p>
            <a:pPr algn="just"/>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pic>
        <p:nvPicPr>
          <p:cNvPr id="5" name="4 Imagen" descr="H.ETMOIDES1.bmp"/>
          <p:cNvPicPr>
            <a:picLocks noChangeAspect="1"/>
          </p:cNvPicPr>
          <p:nvPr/>
        </p:nvPicPr>
        <p:blipFill>
          <a:blip r:embed="rId3" cstate="print"/>
          <a:stretch>
            <a:fillRect/>
          </a:stretch>
        </p:blipFill>
        <p:spPr>
          <a:xfrm>
            <a:off x="4000496" y="1428736"/>
            <a:ext cx="3857652" cy="3722465"/>
          </a:xfrm>
          <a:prstGeom prst="rect">
            <a:avLst/>
          </a:prstGeom>
        </p:spPr>
      </p:pic>
      <p:sp>
        <p:nvSpPr>
          <p:cNvPr id="6" name="5 CuadroTexto"/>
          <p:cNvSpPr txBox="1"/>
          <p:nvPr/>
        </p:nvSpPr>
        <p:spPr>
          <a:xfrm>
            <a:off x="6286512" y="3214686"/>
            <a:ext cx="2071702" cy="369332"/>
          </a:xfrm>
          <a:prstGeom prst="rect">
            <a:avLst/>
          </a:prstGeom>
          <a:solidFill>
            <a:schemeClr val="bg1"/>
          </a:solidFill>
        </p:spPr>
        <p:txBody>
          <a:bodyPr wrap="square" rtlCol="0">
            <a:spAutoFit/>
          </a:bodyPr>
          <a:lstStyle/>
          <a:p>
            <a:r>
              <a:rPr lang="es-MX" dirty="0" smtClean="0">
                <a:latin typeface="Arial" pitchFamily="34" charset="0"/>
                <a:cs typeface="Arial" pitchFamily="34" charset="0"/>
              </a:rPr>
              <a:t>lámina horizontal</a:t>
            </a:r>
            <a:endParaRPr lang="es-MX" dirty="0"/>
          </a:p>
        </p:txBody>
      </p:sp>
      <p:cxnSp>
        <p:nvCxnSpPr>
          <p:cNvPr id="8" name="7 Conector recto de flecha"/>
          <p:cNvCxnSpPr>
            <a:endCxn id="6" idx="1"/>
          </p:cNvCxnSpPr>
          <p:nvPr/>
        </p:nvCxnSpPr>
        <p:spPr>
          <a:xfrm>
            <a:off x="5214942" y="3286124"/>
            <a:ext cx="1071570" cy="1132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flipV="1">
            <a:off x="4929190" y="3429000"/>
            <a:ext cx="135732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60649"/>
            <a:ext cx="7929618" cy="1811030"/>
          </a:xfrm>
        </p:spPr>
        <p:txBody>
          <a:bodyPr>
            <a:normAutofit/>
          </a:bodyPr>
          <a:lstStyle/>
          <a:p>
            <a:pPr algn="just">
              <a:buNone/>
            </a:pPr>
            <a:r>
              <a:rPr lang="es-MX" dirty="0" smtClean="0">
                <a:solidFill>
                  <a:srgbClr val="FF0000"/>
                </a:solidFill>
                <a:latin typeface="Arial" pitchFamily="34" charset="0"/>
                <a:cs typeface="Arial" pitchFamily="34" charset="0"/>
              </a:rPr>
              <a:t>MASAS LATERALES </a:t>
            </a:r>
          </a:p>
          <a:p>
            <a:pPr algn="just"/>
            <a:r>
              <a:rPr lang="es-MX" dirty="0" smtClean="0">
                <a:latin typeface="Arial" pitchFamily="34" charset="0"/>
                <a:cs typeface="Arial" pitchFamily="34" charset="0"/>
              </a:rPr>
              <a:t> </a:t>
            </a:r>
            <a:r>
              <a:rPr lang="es-MX" sz="2000" dirty="0" smtClean="0">
                <a:latin typeface="Arial" pitchFamily="34" charset="0"/>
                <a:cs typeface="Arial" pitchFamily="34" charset="0"/>
              </a:rPr>
              <a:t>Están comprendidas entre la cavidad orbitaria por fuera y las fosas nasales por dentro. Tienen forma cúbica y se pueden distinguir en ellas:</a:t>
            </a:r>
            <a:endParaRPr lang="es-MX" sz="2000" dirty="0">
              <a:latin typeface="Arial" pitchFamily="34" charset="0"/>
              <a:cs typeface="Arial" pitchFamily="34" charset="0"/>
            </a:endParaRPr>
          </a:p>
        </p:txBody>
      </p:sp>
      <p:pic>
        <p:nvPicPr>
          <p:cNvPr id="197634" name="Picture 2" descr="http://www.bartleby.com/107/Images/large/image152.gif"/>
          <p:cNvPicPr>
            <a:picLocks noChangeAspect="1" noChangeArrowheads="1"/>
          </p:cNvPicPr>
          <p:nvPr/>
        </p:nvPicPr>
        <p:blipFill>
          <a:blip r:embed="rId3" cstate="print"/>
          <a:srcRect/>
          <a:stretch>
            <a:fillRect/>
          </a:stretch>
        </p:blipFill>
        <p:spPr bwMode="auto">
          <a:xfrm>
            <a:off x="2000232" y="2285992"/>
            <a:ext cx="4762500" cy="2905125"/>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4186238" cy="6072230"/>
          </a:xfrm>
        </p:spPr>
        <p:txBody>
          <a:bodyPr>
            <a:normAutofit lnSpcReduction="10000"/>
          </a:bodyPr>
          <a:lstStyle/>
          <a:p>
            <a:pPr algn="just"/>
            <a:r>
              <a:rPr lang="es-MX" sz="2000" dirty="0" smtClean="0">
                <a:latin typeface="Arial" pitchFamily="34" charset="0"/>
                <a:cs typeface="Arial" pitchFamily="34" charset="0"/>
              </a:rPr>
              <a:t>Cara superior: </a:t>
            </a:r>
          </a:p>
          <a:p>
            <a:pPr algn="just"/>
            <a:r>
              <a:rPr lang="es-MX" sz="2000" dirty="0" smtClean="0">
                <a:latin typeface="Arial" pitchFamily="34" charset="0"/>
                <a:cs typeface="Arial" pitchFamily="34" charset="0"/>
              </a:rPr>
              <a:t>Presenta también diversas semiceldillas que constituyen las celdillas frontoetmoidales. </a:t>
            </a:r>
          </a:p>
          <a:p>
            <a:pPr algn="just"/>
            <a:r>
              <a:rPr lang="es-MX" sz="2000" dirty="0" smtClean="0">
                <a:latin typeface="Arial" pitchFamily="34" charset="0"/>
                <a:cs typeface="Arial" pitchFamily="34" charset="0"/>
              </a:rPr>
              <a:t>En esta cara se observan dos surcos oblicuos dirigidos de fuera y de atrás a delante forman en el cráneo articulado los canales etmoidales anterior y posterior</a:t>
            </a:r>
          </a:p>
          <a:p>
            <a:pPr algn="just"/>
            <a:r>
              <a:rPr lang="es-MX" sz="2000" dirty="0" smtClean="0">
                <a:latin typeface="Arial" pitchFamily="34" charset="0"/>
                <a:cs typeface="Arial" pitchFamily="34" charset="0"/>
              </a:rPr>
              <a:t>Comunican la órbita con los canales olfatorios. Estos canales se abren por dentro en el borde externo de la lámina cribosa, y por fuera en la sutura frontoetmoidal en la pared interna de la órbita; el anterior esfenoetmoidal y la arteria etmoidal posterior. Cara inferior: Está algo inclinada hacia fuera.  </a:t>
            </a:r>
          </a:p>
          <a:p>
            <a:pPr algn="just"/>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pic>
        <p:nvPicPr>
          <p:cNvPr id="4" name="BLOGGER_PHOTO_ID_5188912828310592914" descr="http://1.bp.blogspot.com/_xNxMeZFMD2Y/SAK4ua3rnZI/AAAAAAAABXg/Di0W3KCO42s/s320/Imagen1.png">
            <a:hlinkClick r:id="rId3"/>
          </p:cNvPr>
          <p:cNvPicPr/>
          <p:nvPr/>
        </p:nvPicPr>
        <p:blipFill>
          <a:blip r:embed="rId4" cstate="print"/>
          <a:srcRect/>
          <a:stretch>
            <a:fillRect/>
          </a:stretch>
        </p:blipFill>
        <p:spPr bwMode="auto">
          <a:xfrm>
            <a:off x="4857752" y="2143116"/>
            <a:ext cx="3429024" cy="3571900"/>
          </a:xfrm>
          <a:prstGeom prst="rect">
            <a:avLst/>
          </a:prstGeom>
          <a:noFill/>
          <a:ln w="9525">
            <a:noFill/>
            <a:miter lim="800000"/>
            <a:headEnd/>
            <a:tailEnd/>
          </a:ln>
        </p:spPr>
      </p:pic>
      <p:cxnSp>
        <p:nvCxnSpPr>
          <p:cNvPr id="6" name="5 Conector recto de flecha"/>
          <p:cNvCxnSpPr/>
          <p:nvPr/>
        </p:nvCxnSpPr>
        <p:spPr>
          <a:xfrm rot="16200000" flipH="1">
            <a:off x="4643438" y="2500306"/>
            <a:ext cx="1357322" cy="1214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6 Elipse"/>
          <p:cNvSpPr/>
          <p:nvPr/>
        </p:nvSpPr>
        <p:spPr>
          <a:xfrm>
            <a:off x="5500694" y="3714752"/>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214290"/>
            <a:ext cx="3429024" cy="6429420"/>
          </a:xfrm>
        </p:spPr>
        <p:txBody>
          <a:bodyPr>
            <a:noAutofit/>
          </a:bodyPr>
          <a:lstStyle/>
          <a:p>
            <a:r>
              <a:rPr lang="es-MX" sz="2000" dirty="0" smtClean="0">
                <a:latin typeface="Arial" pitchFamily="34" charset="0"/>
                <a:cs typeface="Arial" pitchFamily="34" charset="0"/>
              </a:rPr>
              <a:t>Lleva, semiceldillas que, con el maxilar superior y con la apófisis orbitaria del palatino, forman las celdillas etmoidomaxilares y etmoidopalatinas. </a:t>
            </a:r>
          </a:p>
          <a:p>
            <a:r>
              <a:rPr lang="es-MX" sz="2000" dirty="0" smtClean="0">
                <a:latin typeface="Arial" pitchFamily="34" charset="0"/>
                <a:cs typeface="Arial" pitchFamily="34" charset="0"/>
              </a:rPr>
              <a:t>Cara externa: Es plana y lisa, de forma rectangular y está formada por una lámina delgada o lámina papirácea, se le llama también hueso plano del etmoides. </a:t>
            </a:r>
          </a:p>
          <a:p>
            <a:r>
              <a:rPr lang="es-MX" sz="2000" dirty="0" smtClean="0">
                <a:latin typeface="Arial" pitchFamily="34" charset="0"/>
                <a:cs typeface="Arial" pitchFamily="34" charset="0"/>
              </a:rPr>
              <a:t>Cara interna:  Destacan en ella dos salientes laminares:  uno superior o cornete superior, y otro inferior o cornete medio, siendo el  último mayor que el primero. </a:t>
            </a:r>
            <a:endParaRPr lang="es-MX" sz="2000" dirty="0">
              <a:latin typeface="Arial" pitchFamily="34" charset="0"/>
              <a:cs typeface="Arial" pitchFamily="34" charset="0"/>
            </a:endParaRPr>
          </a:p>
        </p:txBody>
      </p:sp>
      <p:grpSp>
        <p:nvGrpSpPr>
          <p:cNvPr id="15" name="14 Grupo"/>
          <p:cNvGrpSpPr/>
          <p:nvPr/>
        </p:nvGrpSpPr>
        <p:grpSpPr>
          <a:xfrm>
            <a:off x="4071934" y="450629"/>
            <a:ext cx="4500594" cy="5143536"/>
            <a:chOff x="4214810" y="642918"/>
            <a:chExt cx="4500594" cy="5143536"/>
          </a:xfrm>
        </p:grpSpPr>
        <p:pic>
          <p:nvPicPr>
            <p:cNvPr id="7" name="Picture 2" descr="http://upload.wikimedia.org/wikipedia/commons/9/93/Gray149.png"/>
            <p:cNvPicPr>
              <a:picLocks noChangeAspect="1" noChangeArrowheads="1"/>
            </p:cNvPicPr>
            <p:nvPr/>
          </p:nvPicPr>
          <p:blipFill>
            <a:blip r:embed="rId3" cstate="print"/>
            <a:srcRect/>
            <a:stretch>
              <a:fillRect/>
            </a:stretch>
          </p:blipFill>
          <p:spPr bwMode="auto">
            <a:xfrm>
              <a:off x="4214810" y="642918"/>
              <a:ext cx="4497049" cy="5143536"/>
            </a:xfrm>
            <a:prstGeom prst="rect">
              <a:avLst/>
            </a:prstGeom>
            <a:noFill/>
          </p:spPr>
        </p:pic>
        <p:sp>
          <p:nvSpPr>
            <p:cNvPr id="9" name="8 CuadroTexto"/>
            <p:cNvSpPr txBox="1"/>
            <p:nvPr/>
          </p:nvSpPr>
          <p:spPr>
            <a:xfrm>
              <a:off x="6143636" y="670306"/>
              <a:ext cx="1714512"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Apófisis crista galli</a:t>
              </a:r>
              <a:endParaRPr lang="es-MX" sz="1400" dirty="0">
                <a:latin typeface="Arial" pitchFamily="34" charset="0"/>
                <a:cs typeface="Arial" pitchFamily="34" charset="0"/>
              </a:endParaRPr>
            </a:p>
          </p:txBody>
        </p:sp>
        <p:sp>
          <p:nvSpPr>
            <p:cNvPr id="10" name="9 CuadroTexto"/>
            <p:cNvSpPr txBox="1"/>
            <p:nvPr/>
          </p:nvSpPr>
          <p:spPr>
            <a:xfrm>
              <a:off x="6643702" y="906645"/>
              <a:ext cx="1714512"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superior de masa laterales</a:t>
              </a:r>
              <a:endParaRPr lang="es-MX" sz="1400" dirty="0">
                <a:latin typeface="Arial" pitchFamily="34" charset="0"/>
                <a:cs typeface="Arial" pitchFamily="34" charset="0"/>
              </a:endParaRPr>
            </a:p>
          </p:txBody>
        </p:sp>
        <p:sp>
          <p:nvSpPr>
            <p:cNvPr id="11" name="10 CuadroTexto"/>
            <p:cNvSpPr txBox="1"/>
            <p:nvPr/>
          </p:nvSpPr>
          <p:spPr>
            <a:xfrm>
              <a:off x="6643702" y="1884752"/>
              <a:ext cx="1214446"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Crista galli</a:t>
              </a:r>
              <a:endParaRPr lang="es-MX" sz="1400" dirty="0">
                <a:latin typeface="Arial" pitchFamily="34" charset="0"/>
                <a:cs typeface="Arial" pitchFamily="34" charset="0"/>
              </a:endParaRPr>
            </a:p>
          </p:txBody>
        </p:sp>
        <p:sp>
          <p:nvSpPr>
            <p:cNvPr id="12" name="11 CuadroTexto"/>
            <p:cNvSpPr txBox="1"/>
            <p:nvPr/>
          </p:nvSpPr>
          <p:spPr>
            <a:xfrm>
              <a:off x="7143768" y="3262970"/>
              <a:ext cx="1428760" cy="308906"/>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Lámina cribosa</a:t>
              </a:r>
              <a:endParaRPr lang="es-MX" sz="1400" dirty="0">
                <a:latin typeface="Arial" pitchFamily="34" charset="0"/>
                <a:cs typeface="Arial" pitchFamily="34" charset="0"/>
              </a:endParaRPr>
            </a:p>
          </p:txBody>
        </p:sp>
        <p:sp>
          <p:nvSpPr>
            <p:cNvPr id="13" name="12 CuadroTexto"/>
            <p:cNvSpPr txBox="1"/>
            <p:nvPr/>
          </p:nvSpPr>
          <p:spPr>
            <a:xfrm>
              <a:off x="7072330" y="3643314"/>
              <a:ext cx="1428760" cy="95410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anterior de los orificios de las células etmoidales</a:t>
              </a:r>
              <a:endParaRPr lang="es-MX" sz="1400" dirty="0">
                <a:latin typeface="Arial" pitchFamily="34" charset="0"/>
                <a:cs typeface="Arial" pitchFamily="34" charset="0"/>
              </a:endParaRPr>
            </a:p>
          </p:txBody>
        </p:sp>
        <p:sp>
          <p:nvSpPr>
            <p:cNvPr id="14" name="13 CuadroTexto"/>
            <p:cNvSpPr txBox="1"/>
            <p:nvPr/>
          </p:nvSpPr>
          <p:spPr>
            <a:xfrm>
              <a:off x="7143768" y="4741143"/>
              <a:ext cx="157163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Agujero posterior etmoidal</a:t>
              </a:r>
              <a:endParaRPr lang="es-MX" sz="1400" dirty="0">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85728"/>
            <a:ext cx="3471858" cy="6357982"/>
          </a:xfrm>
        </p:spPr>
        <p:txBody>
          <a:bodyPr>
            <a:noAutofit/>
          </a:bodyPr>
          <a:lstStyle/>
          <a:p>
            <a:pPr algn="just"/>
            <a:r>
              <a:rPr lang="es-MX" sz="2000" dirty="0" smtClean="0">
                <a:latin typeface="Arial" pitchFamily="34" charset="0"/>
                <a:cs typeface="Arial" pitchFamily="34" charset="0"/>
              </a:rPr>
              <a:t>Ambos se fijan sobre las masas laterales por medio de su borde superior, y presentan la cara interna convexa, mientras la externa es cóncava. Su borde inferior, en cambio, es libre en las fosas nasales.  </a:t>
            </a:r>
          </a:p>
          <a:p>
            <a:pPr algn="just"/>
            <a:r>
              <a:rPr lang="es-MX" sz="2000" dirty="0" smtClean="0">
                <a:latin typeface="Arial" pitchFamily="34" charset="0"/>
                <a:cs typeface="Arial" pitchFamily="34" charset="0"/>
              </a:rPr>
              <a:t>El borde fijo del cornete medio se prolonga más allá de las masa laterales del etmoides.</a:t>
            </a:r>
          </a:p>
          <a:p>
            <a:pPr algn="just"/>
            <a:r>
              <a:rPr lang="es-MX" sz="2000" dirty="0" smtClean="0">
                <a:latin typeface="Arial" pitchFamily="34" charset="0"/>
                <a:cs typeface="Arial" pitchFamily="34" charset="0"/>
              </a:rPr>
              <a:t> El cornete superior, en cambio, se une al cornete medio, en tanto que su extremidad  posterior termina en el límite posterior de las masas laterales. </a:t>
            </a:r>
          </a:p>
          <a:p>
            <a:pPr algn="just"/>
            <a:endParaRPr lang="es-MX" sz="2000" dirty="0">
              <a:latin typeface="Arial" pitchFamily="34" charset="0"/>
              <a:cs typeface="Arial" pitchFamily="34" charset="0"/>
            </a:endParaRPr>
          </a:p>
        </p:txBody>
      </p:sp>
      <p:grpSp>
        <p:nvGrpSpPr>
          <p:cNvPr id="18" name="17 Grupo"/>
          <p:cNvGrpSpPr/>
          <p:nvPr/>
        </p:nvGrpSpPr>
        <p:grpSpPr>
          <a:xfrm>
            <a:off x="4071934" y="450628"/>
            <a:ext cx="4500594" cy="6335958"/>
            <a:chOff x="4071934" y="450628"/>
            <a:chExt cx="4500594" cy="6335958"/>
          </a:xfrm>
        </p:grpSpPr>
        <p:grpSp>
          <p:nvGrpSpPr>
            <p:cNvPr id="4" name="3 Grupo"/>
            <p:cNvGrpSpPr/>
            <p:nvPr/>
          </p:nvGrpSpPr>
          <p:grpSpPr>
            <a:xfrm>
              <a:off x="4071934" y="450628"/>
              <a:ext cx="4500594" cy="5907330"/>
              <a:chOff x="4214810" y="642918"/>
              <a:chExt cx="4500594" cy="5143536"/>
            </a:xfrm>
          </p:grpSpPr>
          <p:pic>
            <p:nvPicPr>
              <p:cNvPr id="5" name="Picture 2" descr="http://upload.wikimedia.org/wikipedia/commons/9/93/Gray149.png"/>
              <p:cNvPicPr>
                <a:picLocks noChangeAspect="1" noChangeArrowheads="1"/>
              </p:cNvPicPr>
              <p:nvPr/>
            </p:nvPicPr>
            <p:blipFill>
              <a:blip r:embed="rId3" cstate="print"/>
              <a:srcRect/>
              <a:stretch>
                <a:fillRect/>
              </a:stretch>
            </p:blipFill>
            <p:spPr bwMode="auto">
              <a:xfrm>
                <a:off x="4214810" y="642918"/>
                <a:ext cx="4497049" cy="5143536"/>
              </a:xfrm>
              <a:prstGeom prst="rect">
                <a:avLst/>
              </a:prstGeom>
              <a:noFill/>
            </p:spPr>
          </p:pic>
          <p:sp>
            <p:nvSpPr>
              <p:cNvPr id="6" name="5 CuadroTexto"/>
              <p:cNvSpPr txBox="1"/>
              <p:nvPr/>
            </p:nvSpPr>
            <p:spPr>
              <a:xfrm>
                <a:off x="6143636" y="670306"/>
                <a:ext cx="1714512"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Apófisis crista galli</a:t>
                </a:r>
                <a:endParaRPr lang="es-MX" sz="1400" dirty="0">
                  <a:latin typeface="Arial" pitchFamily="34" charset="0"/>
                  <a:cs typeface="Arial" pitchFamily="34" charset="0"/>
                </a:endParaRPr>
              </a:p>
            </p:txBody>
          </p:sp>
          <p:sp>
            <p:nvSpPr>
              <p:cNvPr id="7" name="6 CuadroTexto"/>
              <p:cNvSpPr txBox="1"/>
              <p:nvPr/>
            </p:nvSpPr>
            <p:spPr>
              <a:xfrm>
                <a:off x="6643702" y="906645"/>
                <a:ext cx="1714512"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superior de masa laterales</a:t>
                </a:r>
                <a:endParaRPr lang="es-MX" sz="1400" dirty="0">
                  <a:latin typeface="Arial" pitchFamily="34" charset="0"/>
                  <a:cs typeface="Arial" pitchFamily="34" charset="0"/>
                </a:endParaRPr>
              </a:p>
            </p:txBody>
          </p:sp>
          <p:sp>
            <p:nvSpPr>
              <p:cNvPr id="8" name="7 CuadroTexto"/>
              <p:cNvSpPr txBox="1"/>
              <p:nvPr/>
            </p:nvSpPr>
            <p:spPr>
              <a:xfrm>
                <a:off x="6643702" y="1884752"/>
                <a:ext cx="1214446"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Crista galli</a:t>
                </a:r>
                <a:endParaRPr lang="es-MX" sz="1400" dirty="0">
                  <a:latin typeface="Arial" pitchFamily="34" charset="0"/>
                  <a:cs typeface="Arial" pitchFamily="34" charset="0"/>
                </a:endParaRPr>
              </a:p>
            </p:txBody>
          </p:sp>
          <p:sp>
            <p:nvSpPr>
              <p:cNvPr id="9" name="8 CuadroTexto"/>
              <p:cNvSpPr txBox="1"/>
              <p:nvPr/>
            </p:nvSpPr>
            <p:spPr>
              <a:xfrm>
                <a:off x="7143768" y="3262970"/>
                <a:ext cx="1428760" cy="308906"/>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Lámina cribosa</a:t>
                </a:r>
                <a:endParaRPr lang="es-MX" sz="1400" dirty="0">
                  <a:latin typeface="Arial" pitchFamily="34" charset="0"/>
                  <a:cs typeface="Arial" pitchFamily="34" charset="0"/>
                </a:endParaRPr>
              </a:p>
            </p:txBody>
          </p:sp>
          <p:sp>
            <p:nvSpPr>
              <p:cNvPr id="10" name="9 CuadroTexto"/>
              <p:cNvSpPr txBox="1"/>
              <p:nvPr/>
            </p:nvSpPr>
            <p:spPr>
              <a:xfrm>
                <a:off x="7072330" y="3643314"/>
                <a:ext cx="1428760" cy="95410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anterior de los orificios de las células etmoidales</a:t>
                </a:r>
                <a:endParaRPr lang="es-MX" sz="1400" dirty="0">
                  <a:latin typeface="Arial" pitchFamily="34" charset="0"/>
                  <a:cs typeface="Arial" pitchFamily="34" charset="0"/>
                </a:endParaRPr>
              </a:p>
            </p:txBody>
          </p:sp>
          <p:sp>
            <p:nvSpPr>
              <p:cNvPr id="11" name="10 CuadroTexto"/>
              <p:cNvSpPr txBox="1"/>
              <p:nvPr/>
            </p:nvSpPr>
            <p:spPr>
              <a:xfrm>
                <a:off x="7143768" y="4741143"/>
                <a:ext cx="157163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Agujero posterior etmoidal</a:t>
                </a:r>
                <a:endParaRPr lang="es-MX" sz="1400" dirty="0">
                  <a:latin typeface="Arial" pitchFamily="34" charset="0"/>
                  <a:cs typeface="Arial" pitchFamily="34" charset="0"/>
                </a:endParaRPr>
              </a:p>
            </p:txBody>
          </p:sp>
        </p:grpSp>
        <p:cxnSp>
          <p:nvCxnSpPr>
            <p:cNvPr id="13" name="12 Conector recto"/>
            <p:cNvCxnSpPr/>
            <p:nvPr/>
          </p:nvCxnSpPr>
          <p:spPr>
            <a:xfrm rot="16200000" flipV="1">
              <a:off x="4286248" y="1643050"/>
              <a:ext cx="928694"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4143372" y="762640"/>
              <a:ext cx="85725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Cornete medio</a:t>
              </a:r>
              <a:endParaRPr lang="es-MX" sz="1400" dirty="0">
                <a:latin typeface="Arial" pitchFamily="34" charset="0"/>
                <a:cs typeface="Arial" pitchFamily="34" charset="0"/>
              </a:endParaRPr>
            </a:p>
          </p:txBody>
        </p:sp>
        <p:sp>
          <p:nvSpPr>
            <p:cNvPr id="15" name="14 CuadroTexto"/>
            <p:cNvSpPr txBox="1"/>
            <p:nvPr/>
          </p:nvSpPr>
          <p:spPr>
            <a:xfrm>
              <a:off x="4295772" y="6263366"/>
              <a:ext cx="85725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Cornete superior</a:t>
              </a:r>
              <a:endParaRPr lang="es-MX" sz="1400" dirty="0">
                <a:latin typeface="Arial" pitchFamily="34" charset="0"/>
                <a:cs typeface="Arial" pitchFamily="34" charset="0"/>
              </a:endParaRPr>
            </a:p>
          </p:txBody>
        </p:sp>
        <p:cxnSp>
          <p:nvCxnSpPr>
            <p:cNvPr id="17" name="16 Conector recto de flecha"/>
            <p:cNvCxnSpPr/>
            <p:nvPr/>
          </p:nvCxnSpPr>
          <p:spPr>
            <a:xfrm rot="5400000">
              <a:off x="3286116" y="4786322"/>
              <a:ext cx="271464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500042"/>
            <a:ext cx="8215370" cy="2714644"/>
          </a:xfrm>
        </p:spPr>
        <p:txBody>
          <a:bodyPr>
            <a:normAutofit/>
          </a:bodyPr>
          <a:lstStyle/>
          <a:p>
            <a:pPr algn="just">
              <a:buNone/>
            </a:pPr>
            <a:r>
              <a:rPr lang="es-MX" sz="2000" dirty="0" smtClean="0">
                <a:solidFill>
                  <a:schemeClr val="accent1">
                    <a:lumMod val="75000"/>
                  </a:schemeClr>
                </a:solidFill>
                <a:latin typeface="Arial" pitchFamily="34" charset="0"/>
                <a:cs typeface="Arial" pitchFamily="34" charset="0"/>
              </a:rPr>
              <a:t>COMPOSICÓN QUÍMICA</a:t>
            </a:r>
          </a:p>
          <a:p>
            <a:pPr algn="just"/>
            <a:r>
              <a:rPr lang="es-MX" sz="2000" dirty="0" smtClean="0">
                <a:latin typeface="Arial" pitchFamily="34" charset="0"/>
                <a:cs typeface="Arial" pitchFamily="34" charset="0"/>
              </a:rPr>
              <a:t>25% de </a:t>
            </a:r>
            <a:r>
              <a:rPr lang="es-MX" sz="2000" u="sng" dirty="0" smtClean="0">
                <a:latin typeface="Arial" pitchFamily="34" charset="0"/>
                <a:cs typeface="Arial" pitchFamily="34" charset="0"/>
                <a:hlinkClick r:id="rId3" tooltip="Agua"/>
              </a:rPr>
              <a:t>agua</a:t>
            </a:r>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45% de </a:t>
            </a:r>
            <a:r>
              <a:rPr lang="es-MX" sz="2000" u="sng" dirty="0" smtClean="0">
                <a:latin typeface="Arial" pitchFamily="34" charset="0"/>
                <a:cs typeface="Arial" pitchFamily="34" charset="0"/>
                <a:hlinkClick r:id="rId4" tooltip="Mineral"/>
              </a:rPr>
              <a:t>minerales</a:t>
            </a:r>
            <a:r>
              <a:rPr lang="es-MX" sz="2000" dirty="0" smtClean="0">
                <a:latin typeface="Arial" pitchFamily="34" charset="0"/>
                <a:cs typeface="Arial" pitchFamily="34" charset="0"/>
              </a:rPr>
              <a:t> como </a:t>
            </a:r>
            <a:r>
              <a:rPr lang="es-MX" sz="2000" u="sng" dirty="0" smtClean="0">
                <a:latin typeface="Arial" pitchFamily="34" charset="0"/>
                <a:cs typeface="Arial" pitchFamily="34" charset="0"/>
                <a:hlinkClick r:id="rId5" tooltip="Fosfato"/>
              </a:rPr>
              <a:t>fosfato</a:t>
            </a:r>
            <a:r>
              <a:rPr lang="es-MX" sz="2000" dirty="0" smtClean="0">
                <a:latin typeface="Arial" pitchFamily="34" charset="0"/>
                <a:cs typeface="Arial" pitchFamily="34" charset="0"/>
              </a:rPr>
              <a:t> y </a:t>
            </a:r>
            <a:r>
              <a:rPr lang="es-MX" sz="2000" u="sng" dirty="0" smtClean="0">
                <a:latin typeface="Arial" pitchFamily="34" charset="0"/>
                <a:cs typeface="Arial" pitchFamily="34" charset="0"/>
                <a:hlinkClick r:id="rId6" tooltip="Carbonato de calcio"/>
              </a:rPr>
              <a:t>carbonato de calcio</a:t>
            </a:r>
            <a:endParaRPr lang="es-MX" sz="2000" u="sng" dirty="0" smtClean="0">
              <a:latin typeface="Arial" pitchFamily="34" charset="0"/>
              <a:cs typeface="Arial" pitchFamily="34" charset="0"/>
            </a:endParaRPr>
          </a:p>
          <a:p>
            <a:pPr algn="just"/>
            <a:r>
              <a:rPr lang="es-MX" sz="2000" dirty="0" smtClean="0">
                <a:latin typeface="Arial" pitchFamily="34" charset="0"/>
                <a:cs typeface="Arial" pitchFamily="34" charset="0"/>
              </a:rPr>
              <a:t>30% de materia orgánica, principalmente </a:t>
            </a:r>
            <a:r>
              <a:rPr lang="es-MX" sz="2000" u="sng" dirty="0" smtClean="0">
                <a:latin typeface="Arial" pitchFamily="34" charset="0"/>
                <a:cs typeface="Arial" pitchFamily="34" charset="0"/>
                <a:hlinkClick r:id="rId7" tooltip="Colágeno"/>
              </a:rPr>
              <a:t>colágeno</a:t>
            </a:r>
            <a:r>
              <a:rPr lang="es-MX" sz="2000" dirty="0" smtClean="0">
                <a:latin typeface="Arial" pitchFamily="34" charset="0"/>
                <a:cs typeface="Arial" pitchFamily="34" charset="0"/>
              </a:rPr>
              <a:t> y otras proteínas</a:t>
            </a:r>
          </a:p>
          <a:p>
            <a:pPr algn="just"/>
            <a:r>
              <a:rPr lang="es-MX" sz="2000" dirty="0" smtClean="0">
                <a:latin typeface="Arial" pitchFamily="34" charset="0"/>
                <a:cs typeface="Arial" pitchFamily="34" charset="0"/>
              </a:rPr>
              <a:t>Componentes inorgánicos alcanzan aproximadamente 2/3 (65%) del peso óseo (y tan sólo un 35% es orgánico).</a:t>
            </a:r>
          </a:p>
          <a:p>
            <a:endParaRPr lang="es-MX" sz="2000" dirty="0">
              <a:latin typeface="Arial" pitchFamily="34" charset="0"/>
              <a:cs typeface="Arial" pitchFamily="34" charset="0"/>
            </a:endParaRPr>
          </a:p>
        </p:txBody>
      </p:sp>
      <p:sp>
        <p:nvSpPr>
          <p:cNvPr id="31232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999999"/>
                </a:solidFill>
                <a:effectLst/>
                <a:latin typeface="Arial" pitchFamily="34" charset="0"/>
              </a:rPr>
              <a:t>2).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800" b="1" i="0" u="none" strike="noStrike" cap="none" normalizeH="0" baseline="0" smtClean="0">
                <a:ln>
                  <a:noFill/>
                </a:ln>
                <a:solidFill>
                  <a:srgbClr val="999999"/>
                </a:solidFill>
                <a:effectLst/>
                <a:latin typeface="Arial" pitchFamily="34" charset="0"/>
              </a:rPr>
              <a:t>  </a:t>
            </a:r>
            <a:endParaRPr kumimoji="0" lang="es-MX" sz="13500" b="1" i="0" u="none" strike="noStrike" cap="none" normalizeH="0" baseline="0" smtClean="0">
              <a:ln>
                <a:noFill/>
              </a:ln>
              <a:solidFill>
                <a:srgbClr val="999999"/>
              </a:solidFill>
              <a:effectLst/>
              <a:latin typeface="Arial" pitchFamily="34" charset="0"/>
            </a:endParaRPr>
          </a:p>
        </p:txBody>
      </p:sp>
      <p:pic>
        <p:nvPicPr>
          <p:cNvPr id="6" name="3 Marcador de contenido" descr="Clavicula inf.jpg">
            <a:hlinkClick r:id="rId8"/>
          </p:cNvPr>
          <p:cNvPicPr>
            <a:picLocks/>
          </p:cNvPicPr>
          <p:nvPr/>
        </p:nvPicPr>
        <p:blipFill>
          <a:blip r:embed="rId9" cstate="print"/>
          <a:srcRect/>
          <a:stretch>
            <a:fillRect/>
          </a:stretch>
        </p:blipFill>
        <p:spPr bwMode="auto">
          <a:xfrm rot="16200000">
            <a:off x="4750595" y="3821909"/>
            <a:ext cx="4286280" cy="1500198"/>
          </a:xfrm>
          <a:prstGeom prst="rect">
            <a:avLst/>
          </a:prstGeom>
          <a:noFill/>
          <a:ln w="9525">
            <a:noFill/>
            <a:miter lim="800000"/>
            <a:headEnd/>
            <a:tailEnd/>
          </a:ln>
        </p:spPr>
      </p:pic>
      <p:cxnSp>
        <p:nvCxnSpPr>
          <p:cNvPr id="8" name="7 Conector recto de flecha"/>
          <p:cNvCxnSpPr>
            <a:stCxn id="312322" idx="3"/>
          </p:cNvCxnSpPr>
          <p:nvPr/>
        </p:nvCxnSpPr>
        <p:spPr>
          <a:xfrm flipV="1">
            <a:off x="4143372" y="4573596"/>
            <a:ext cx="1785950" cy="355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1" name="10 Grupo"/>
          <p:cNvGrpSpPr/>
          <p:nvPr/>
        </p:nvGrpSpPr>
        <p:grpSpPr>
          <a:xfrm>
            <a:off x="428596" y="2857496"/>
            <a:ext cx="3714776" cy="3643338"/>
            <a:chOff x="428596" y="2786058"/>
            <a:chExt cx="3714776" cy="3714776"/>
          </a:xfrm>
        </p:grpSpPr>
        <p:pic>
          <p:nvPicPr>
            <p:cNvPr id="312322" name="Picture 2" descr="http://www.monografias.com/trabajos10/fimi/Image4137.gif"/>
            <p:cNvPicPr>
              <a:picLocks noChangeAspect="1" noChangeArrowheads="1"/>
            </p:cNvPicPr>
            <p:nvPr/>
          </p:nvPicPr>
          <p:blipFill>
            <a:blip r:embed="rId10" cstate="print"/>
            <a:srcRect/>
            <a:stretch>
              <a:fillRect/>
            </a:stretch>
          </p:blipFill>
          <p:spPr bwMode="auto">
            <a:xfrm>
              <a:off x="714348" y="2786058"/>
              <a:ext cx="3429024" cy="3571900"/>
            </a:xfrm>
            <a:prstGeom prst="rect">
              <a:avLst/>
            </a:prstGeom>
            <a:noFill/>
          </p:spPr>
        </p:pic>
        <p:sp>
          <p:nvSpPr>
            <p:cNvPr id="10" name="9 Rectángulo"/>
            <p:cNvSpPr/>
            <p:nvPr/>
          </p:nvSpPr>
          <p:spPr>
            <a:xfrm>
              <a:off x="428596" y="6000768"/>
              <a:ext cx="1571636" cy="5000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785794"/>
            <a:ext cx="3114668" cy="4873752"/>
          </a:xfrm>
        </p:spPr>
        <p:txBody>
          <a:bodyPr>
            <a:normAutofit/>
          </a:bodyPr>
          <a:lstStyle/>
          <a:p>
            <a:pPr algn="just"/>
            <a:r>
              <a:rPr lang="es-MX" sz="2000" dirty="0" smtClean="0">
                <a:latin typeface="Arial" pitchFamily="34" charset="0"/>
                <a:cs typeface="Arial" pitchFamily="34" charset="0"/>
              </a:rPr>
              <a:t>Arriba  del cornete superior se encuentran, dos pequeños cornetes.</a:t>
            </a:r>
          </a:p>
          <a:p>
            <a:pPr algn="just"/>
            <a:r>
              <a:rPr lang="es-MX" sz="2000" dirty="0" smtClean="0">
                <a:latin typeface="Arial" pitchFamily="34" charset="0"/>
                <a:cs typeface="Arial" pitchFamily="34" charset="0"/>
              </a:rPr>
              <a:t>Uno de ellos, llamado cornete de Santorini, es más constante </a:t>
            </a:r>
          </a:p>
          <a:p>
            <a:pPr algn="just"/>
            <a:r>
              <a:rPr lang="es-MX" sz="2000" dirty="0" smtClean="0">
                <a:latin typeface="Arial" pitchFamily="34" charset="0"/>
                <a:cs typeface="Arial" pitchFamily="34" charset="0"/>
              </a:rPr>
              <a:t>Cuando existen ambos, es mayor que el otro.  Está situado cerca de la lámina horizontal y recibe el nombre de cornete de Zuckerkandl.</a:t>
            </a:r>
            <a:endParaRPr lang="es-MX" sz="2000" dirty="0">
              <a:latin typeface="Arial" pitchFamily="34" charset="0"/>
              <a:cs typeface="Arial" pitchFamily="34" charset="0"/>
            </a:endParaRPr>
          </a:p>
        </p:txBody>
      </p:sp>
      <p:grpSp>
        <p:nvGrpSpPr>
          <p:cNvPr id="4" name="3 Grupo"/>
          <p:cNvGrpSpPr/>
          <p:nvPr/>
        </p:nvGrpSpPr>
        <p:grpSpPr>
          <a:xfrm>
            <a:off x="4214810" y="450628"/>
            <a:ext cx="4500594" cy="6335958"/>
            <a:chOff x="4071934" y="450628"/>
            <a:chExt cx="4500594" cy="6335958"/>
          </a:xfrm>
        </p:grpSpPr>
        <p:grpSp>
          <p:nvGrpSpPr>
            <p:cNvPr id="5" name="3 Grupo"/>
            <p:cNvGrpSpPr/>
            <p:nvPr/>
          </p:nvGrpSpPr>
          <p:grpSpPr>
            <a:xfrm>
              <a:off x="4071934" y="450628"/>
              <a:ext cx="4500594" cy="5907330"/>
              <a:chOff x="4214810" y="642918"/>
              <a:chExt cx="4500594" cy="5143536"/>
            </a:xfrm>
          </p:grpSpPr>
          <p:pic>
            <p:nvPicPr>
              <p:cNvPr id="10" name="Picture 2" descr="http://upload.wikimedia.org/wikipedia/commons/9/93/Gray149.png"/>
              <p:cNvPicPr>
                <a:picLocks noChangeAspect="1" noChangeArrowheads="1"/>
              </p:cNvPicPr>
              <p:nvPr/>
            </p:nvPicPr>
            <p:blipFill>
              <a:blip r:embed="rId3" cstate="print"/>
              <a:srcRect/>
              <a:stretch>
                <a:fillRect/>
              </a:stretch>
            </p:blipFill>
            <p:spPr bwMode="auto">
              <a:xfrm>
                <a:off x="4214810" y="642918"/>
                <a:ext cx="4497049" cy="5143536"/>
              </a:xfrm>
              <a:prstGeom prst="rect">
                <a:avLst/>
              </a:prstGeom>
              <a:noFill/>
            </p:spPr>
          </p:pic>
          <p:sp>
            <p:nvSpPr>
              <p:cNvPr id="11" name="10 CuadroTexto"/>
              <p:cNvSpPr txBox="1"/>
              <p:nvPr/>
            </p:nvSpPr>
            <p:spPr>
              <a:xfrm>
                <a:off x="6143636" y="670306"/>
                <a:ext cx="1714512"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Apófisis crista galli</a:t>
                </a:r>
                <a:endParaRPr lang="es-MX" sz="1400" dirty="0">
                  <a:latin typeface="Arial" pitchFamily="34" charset="0"/>
                  <a:cs typeface="Arial" pitchFamily="34" charset="0"/>
                </a:endParaRPr>
              </a:p>
            </p:txBody>
          </p:sp>
          <p:sp>
            <p:nvSpPr>
              <p:cNvPr id="12" name="11 CuadroTexto"/>
              <p:cNvSpPr txBox="1"/>
              <p:nvPr/>
            </p:nvSpPr>
            <p:spPr>
              <a:xfrm>
                <a:off x="6643702" y="906645"/>
                <a:ext cx="1714512"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superior de masa laterales</a:t>
                </a:r>
                <a:endParaRPr lang="es-MX" sz="1400" dirty="0">
                  <a:latin typeface="Arial" pitchFamily="34" charset="0"/>
                  <a:cs typeface="Arial" pitchFamily="34" charset="0"/>
                </a:endParaRPr>
              </a:p>
            </p:txBody>
          </p:sp>
          <p:sp>
            <p:nvSpPr>
              <p:cNvPr id="13" name="12 CuadroTexto"/>
              <p:cNvSpPr txBox="1"/>
              <p:nvPr/>
            </p:nvSpPr>
            <p:spPr>
              <a:xfrm>
                <a:off x="6643702" y="1884752"/>
                <a:ext cx="1214446" cy="30777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Crista galli</a:t>
                </a:r>
                <a:endParaRPr lang="es-MX" sz="1400" dirty="0">
                  <a:latin typeface="Arial" pitchFamily="34" charset="0"/>
                  <a:cs typeface="Arial" pitchFamily="34" charset="0"/>
                </a:endParaRPr>
              </a:p>
            </p:txBody>
          </p:sp>
          <p:sp>
            <p:nvSpPr>
              <p:cNvPr id="14" name="13 CuadroTexto"/>
              <p:cNvSpPr txBox="1"/>
              <p:nvPr/>
            </p:nvSpPr>
            <p:spPr>
              <a:xfrm>
                <a:off x="7143768" y="3262970"/>
                <a:ext cx="1428760" cy="308906"/>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Lámina cribosa</a:t>
                </a:r>
                <a:endParaRPr lang="es-MX" sz="1400" dirty="0">
                  <a:latin typeface="Arial" pitchFamily="34" charset="0"/>
                  <a:cs typeface="Arial" pitchFamily="34" charset="0"/>
                </a:endParaRPr>
              </a:p>
            </p:txBody>
          </p:sp>
          <p:sp>
            <p:nvSpPr>
              <p:cNvPr id="15" name="14 CuadroTexto"/>
              <p:cNvSpPr txBox="1"/>
              <p:nvPr/>
            </p:nvSpPr>
            <p:spPr>
              <a:xfrm>
                <a:off x="7072330" y="3643314"/>
                <a:ext cx="1428760" cy="954107"/>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Cara anterior de los orificios de las células etmoidales</a:t>
                </a:r>
                <a:endParaRPr lang="es-MX" sz="1400" dirty="0">
                  <a:latin typeface="Arial" pitchFamily="34" charset="0"/>
                  <a:cs typeface="Arial" pitchFamily="34" charset="0"/>
                </a:endParaRPr>
              </a:p>
            </p:txBody>
          </p:sp>
          <p:sp>
            <p:nvSpPr>
              <p:cNvPr id="16" name="15 CuadroTexto"/>
              <p:cNvSpPr txBox="1"/>
              <p:nvPr/>
            </p:nvSpPr>
            <p:spPr>
              <a:xfrm>
                <a:off x="7143768" y="4741143"/>
                <a:ext cx="157163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Agujero posterior etmoidal</a:t>
                </a:r>
                <a:endParaRPr lang="es-MX" sz="1400" dirty="0">
                  <a:latin typeface="Arial" pitchFamily="34" charset="0"/>
                  <a:cs typeface="Arial" pitchFamily="34" charset="0"/>
                </a:endParaRPr>
              </a:p>
            </p:txBody>
          </p:sp>
        </p:grpSp>
        <p:cxnSp>
          <p:nvCxnSpPr>
            <p:cNvPr id="6" name="5 Conector recto"/>
            <p:cNvCxnSpPr/>
            <p:nvPr/>
          </p:nvCxnSpPr>
          <p:spPr>
            <a:xfrm rot="16200000" flipV="1">
              <a:off x="4286248" y="1643050"/>
              <a:ext cx="928694"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4143372" y="762640"/>
              <a:ext cx="85725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Cornete medio</a:t>
              </a:r>
              <a:endParaRPr lang="es-MX" sz="1400" dirty="0">
                <a:latin typeface="Arial" pitchFamily="34" charset="0"/>
                <a:cs typeface="Arial" pitchFamily="34" charset="0"/>
              </a:endParaRPr>
            </a:p>
          </p:txBody>
        </p:sp>
        <p:sp>
          <p:nvSpPr>
            <p:cNvPr id="8" name="7 CuadroTexto"/>
            <p:cNvSpPr txBox="1"/>
            <p:nvPr/>
          </p:nvSpPr>
          <p:spPr>
            <a:xfrm>
              <a:off x="4295772" y="6263366"/>
              <a:ext cx="857256"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Cornete superior</a:t>
              </a:r>
              <a:endParaRPr lang="es-MX" sz="1400" dirty="0">
                <a:latin typeface="Arial" pitchFamily="34" charset="0"/>
                <a:cs typeface="Arial" pitchFamily="34" charset="0"/>
              </a:endParaRPr>
            </a:p>
          </p:txBody>
        </p:sp>
        <p:cxnSp>
          <p:nvCxnSpPr>
            <p:cNvPr id="9" name="8 Conector recto de flecha"/>
            <p:cNvCxnSpPr/>
            <p:nvPr/>
          </p:nvCxnSpPr>
          <p:spPr>
            <a:xfrm rot="5400000">
              <a:off x="3286116" y="4786322"/>
              <a:ext cx="271464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7" name="16 CuadroTexto"/>
          <p:cNvSpPr txBox="1"/>
          <p:nvPr/>
        </p:nvSpPr>
        <p:spPr>
          <a:xfrm>
            <a:off x="3500430" y="1857364"/>
            <a:ext cx="928694" cy="523220"/>
          </a:xfrm>
          <a:prstGeom prst="rect">
            <a:avLst/>
          </a:prstGeom>
          <a:solidFill>
            <a:schemeClr val="bg1"/>
          </a:solidFill>
        </p:spPr>
        <p:txBody>
          <a:bodyPr wrap="square" rtlCol="0">
            <a:spAutoFit/>
          </a:bodyPr>
          <a:lstStyle/>
          <a:p>
            <a:r>
              <a:rPr lang="es-MX" sz="1400" dirty="0" smtClean="0">
                <a:latin typeface="Arial" pitchFamily="34" charset="0"/>
                <a:cs typeface="Arial" pitchFamily="34" charset="0"/>
              </a:rPr>
              <a:t>Cornete Santorini</a:t>
            </a:r>
            <a:endParaRPr lang="es-MX" sz="1400" dirty="0">
              <a:latin typeface="Arial" pitchFamily="34" charset="0"/>
              <a:cs typeface="Arial" pitchFamily="34" charset="0"/>
            </a:endParaRPr>
          </a:p>
        </p:txBody>
      </p:sp>
      <p:sp>
        <p:nvSpPr>
          <p:cNvPr id="18" name="17 CuadroTexto"/>
          <p:cNvSpPr txBox="1"/>
          <p:nvPr/>
        </p:nvSpPr>
        <p:spPr>
          <a:xfrm>
            <a:off x="3071802" y="5354437"/>
            <a:ext cx="1081094" cy="461665"/>
          </a:xfrm>
          <a:prstGeom prst="rect">
            <a:avLst/>
          </a:prstGeom>
          <a:solidFill>
            <a:schemeClr val="bg1"/>
          </a:solidFill>
        </p:spPr>
        <p:txBody>
          <a:bodyPr wrap="square" rtlCol="0">
            <a:spAutoFit/>
          </a:bodyPr>
          <a:lstStyle/>
          <a:p>
            <a:pPr algn="r"/>
            <a:r>
              <a:rPr lang="es-MX" sz="1200" dirty="0" smtClean="0">
                <a:latin typeface="Arial" pitchFamily="34" charset="0"/>
                <a:cs typeface="Arial" pitchFamily="34" charset="0"/>
              </a:rPr>
              <a:t>Cornete Zuckerkandl</a:t>
            </a:r>
            <a:endParaRPr lang="es-MX" sz="1200" dirty="0">
              <a:latin typeface="Arial" pitchFamily="34" charset="0"/>
              <a:cs typeface="Arial" pitchFamily="34" charset="0"/>
            </a:endParaRPr>
          </a:p>
        </p:txBody>
      </p:sp>
      <p:cxnSp>
        <p:nvCxnSpPr>
          <p:cNvPr id="20" name="19 Conector recto de flecha"/>
          <p:cNvCxnSpPr/>
          <p:nvPr/>
        </p:nvCxnSpPr>
        <p:spPr>
          <a:xfrm rot="5400000">
            <a:off x="3250397" y="3679033"/>
            <a:ext cx="2286016"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rot="16200000" flipV="1">
            <a:off x="4357686" y="2357430"/>
            <a:ext cx="50006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85828" y="285728"/>
            <a:ext cx="7758138" cy="1828800"/>
          </a:xfrm>
        </p:spPr>
        <p:txBody>
          <a:bodyPr>
            <a:normAutofit fontScale="92500" lnSpcReduction="20000"/>
          </a:bodyPr>
          <a:lstStyle/>
          <a:p>
            <a:pPr algn="just">
              <a:buNone/>
            </a:pPr>
            <a:r>
              <a:rPr lang="es-MX" dirty="0" smtClean="0">
                <a:solidFill>
                  <a:srgbClr val="FF0000"/>
                </a:solidFill>
                <a:latin typeface="Arial" pitchFamily="34" charset="0"/>
                <a:cs typeface="Arial" pitchFamily="34" charset="0"/>
              </a:rPr>
              <a:t>ESTRUCTURA</a:t>
            </a:r>
            <a:r>
              <a:rPr lang="es-MX" dirty="0" smtClean="0">
                <a:latin typeface="Arial" pitchFamily="34" charset="0"/>
                <a:cs typeface="Arial" pitchFamily="34" charset="0"/>
              </a:rPr>
              <a:t> </a:t>
            </a:r>
          </a:p>
          <a:p>
            <a:pPr algn="just">
              <a:buNone/>
            </a:pPr>
            <a:endParaRPr lang="es-MX" dirty="0" smtClean="0">
              <a:latin typeface="Arial" pitchFamily="34" charset="0"/>
              <a:cs typeface="Arial" pitchFamily="34" charset="0"/>
            </a:endParaRPr>
          </a:p>
          <a:p>
            <a:pPr algn="just"/>
            <a:r>
              <a:rPr lang="es-MX" sz="2000" dirty="0" smtClean="0">
                <a:latin typeface="Arial" pitchFamily="34" charset="0"/>
                <a:cs typeface="Arial" pitchFamily="34" charset="0"/>
              </a:rPr>
              <a:t>Está formado el etmoides por láminas muy delgadas de tejido compacto, que en las masas laterales circunscriben las celdillas o semiceldillas, y solamente en la apófisis crista galli se encuentra una pequeña cantidad de tejido esponjoso. </a:t>
            </a:r>
          </a:p>
          <a:p>
            <a:pPr algn="just"/>
            <a:endParaRPr lang="es-MX" dirty="0">
              <a:latin typeface="Arial" pitchFamily="34" charset="0"/>
              <a:cs typeface="Arial" pitchFamily="34" charset="0"/>
            </a:endParaRPr>
          </a:p>
        </p:txBody>
      </p:sp>
      <p:pic>
        <p:nvPicPr>
          <p:cNvPr id="6" name="Picture 77" descr="[cran5.jpg]"/>
          <p:cNvPicPr>
            <a:picLocks noChangeAspect="1" noChangeArrowheads="1"/>
          </p:cNvPicPr>
          <p:nvPr/>
        </p:nvPicPr>
        <p:blipFill>
          <a:blip r:embed="rId3" cstate="print"/>
          <a:srcRect/>
          <a:stretch>
            <a:fillRect/>
          </a:stretch>
        </p:blipFill>
        <p:spPr bwMode="auto">
          <a:xfrm>
            <a:off x="3714744" y="2214554"/>
            <a:ext cx="4691412" cy="3837269"/>
          </a:xfrm>
          <a:prstGeom prst="rect">
            <a:avLst/>
          </a:prstGeom>
          <a:noFill/>
        </p:spPr>
      </p:pic>
      <p:pic>
        <p:nvPicPr>
          <p:cNvPr id="7" name="Picture 4" descr="http://upload.wikimedia.org/wikipedia/commons/e/e9/Gray153.png"/>
          <p:cNvPicPr>
            <a:picLocks noChangeAspect="1" noChangeArrowheads="1"/>
          </p:cNvPicPr>
          <p:nvPr/>
        </p:nvPicPr>
        <p:blipFill>
          <a:blip r:embed="rId4" cstate="print"/>
          <a:srcRect/>
          <a:stretch>
            <a:fillRect/>
          </a:stretch>
        </p:blipFill>
        <p:spPr bwMode="auto">
          <a:xfrm>
            <a:off x="857224" y="3214686"/>
            <a:ext cx="2771866" cy="2654401"/>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42983"/>
            <a:ext cx="8686800" cy="1143009"/>
          </a:xfrm>
        </p:spPr>
        <p:txBody>
          <a:bodyPr>
            <a:normAutofit/>
          </a:bodyPr>
          <a:lstStyle/>
          <a:p>
            <a:r>
              <a:rPr lang="es-MX" sz="2000" dirty="0" smtClean="0"/>
              <a:t>Es un hueso impar colocado en la parte media y anterior de la base del cráneo, por detrás del etmoides y del frontal y delante del occipital. </a:t>
            </a:r>
          </a:p>
          <a:p>
            <a:endParaRPr lang="es-MX" sz="2000" dirty="0"/>
          </a:p>
        </p:txBody>
      </p:sp>
      <p:sp>
        <p:nvSpPr>
          <p:cNvPr id="3" name="2 Título"/>
          <p:cNvSpPr>
            <a:spLocks noGrp="1"/>
          </p:cNvSpPr>
          <p:nvPr>
            <p:ph type="title"/>
          </p:nvPr>
        </p:nvSpPr>
        <p:spPr>
          <a:xfrm>
            <a:off x="467544" y="332656"/>
            <a:ext cx="2890010" cy="738890"/>
          </a:xfrm>
        </p:spPr>
        <p:txBody>
          <a:bodyPr>
            <a:normAutofit/>
          </a:bodyPr>
          <a:lstStyle/>
          <a:p>
            <a:r>
              <a:rPr lang="es-MX" sz="2400" i="1" u="sng" dirty="0" smtClean="0">
                <a:solidFill>
                  <a:srgbClr val="FF0000"/>
                </a:solidFill>
                <a:latin typeface="Arial" pitchFamily="34" charset="0"/>
                <a:cs typeface="Arial" pitchFamily="34" charset="0"/>
              </a:rPr>
              <a:t>ESFENOIDES</a:t>
            </a:r>
            <a:r>
              <a:rPr lang="es-MX" sz="2400" dirty="0" smtClean="0">
                <a:solidFill>
                  <a:srgbClr val="FF0000"/>
                </a:solidFill>
                <a:latin typeface="Arial" pitchFamily="34" charset="0"/>
                <a:cs typeface="Arial" pitchFamily="34" charset="0"/>
              </a:rPr>
              <a:t> </a:t>
            </a:r>
            <a:endParaRPr lang="es-MX" sz="2400" dirty="0">
              <a:solidFill>
                <a:srgbClr val="FF0000"/>
              </a:solidFill>
              <a:latin typeface="Arial" pitchFamily="34" charset="0"/>
              <a:cs typeface="Arial" pitchFamily="34" charset="0"/>
            </a:endParaRPr>
          </a:p>
        </p:txBody>
      </p:sp>
      <p:pic>
        <p:nvPicPr>
          <p:cNvPr id="5" name="4 Imagen" descr="ESFENOIDES.bmp"/>
          <p:cNvPicPr>
            <a:picLocks noChangeAspect="1"/>
          </p:cNvPicPr>
          <p:nvPr/>
        </p:nvPicPr>
        <p:blipFill>
          <a:blip r:embed="rId3" cstate="print"/>
          <a:stretch>
            <a:fillRect/>
          </a:stretch>
        </p:blipFill>
        <p:spPr>
          <a:xfrm>
            <a:off x="1714480" y="2571744"/>
            <a:ext cx="6122181" cy="2928958"/>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76300" y="571480"/>
            <a:ext cx="7467600" cy="1900238"/>
          </a:xfrm>
        </p:spPr>
        <p:txBody>
          <a:bodyPr/>
          <a:lstStyle/>
          <a:p>
            <a:pPr algn="just"/>
            <a:r>
              <a:rPr lang="es-MX" dirty="0" smtClean="0"/>
              <a:t>Lateralmente, limita con los huesos temporales, aunque está situado algo más adelante que ellos Posee un cuerpo que ocupa la parte central y tiene forma más o menos cúbica. </a:t>
            </a:r>
            <a:endParaRPr lang="es-MX" dirty="0"/>
          </a:p>
        </p:txBody>
      </p:sp>
      <p:pic>
        <p:nvPicPr>
          <p:cNvPr id="5" name="Picture 2" descr="Monografias.com"/>
          <p:cNvPicPr>
            <a:picLocks noChangeAspect="1" noChangeArrowheads="1"/>
          </p:cNvPicPr>
          <p:nvPr/>
        </p:nvPicPr>
        <p:blipFill>
          <a:blip r:embed="rId3" cstate="print"/>
          <a:srcRect/>
          <a:stretch>
            <a:fillRect/>
          </a:stretch>
        </p:blipFill>
        <p:spPr bwMode="auto">
          <a:xfrm>
            <a:off x="2500298" y="2428868"/>
            <a:ext cx="4037109" cy="3857652"/>
          </a:xfrm>
          <a:prstGeom prst="rect">
            <a:avLst/>
          </a:prstGeom>
          <a:noFill/>
        </p:spPr>
      </p:pic>
      <p:pic>
        <p:nvPicPr>
          <p:cNvPr id="4" name="3 Imagen" descr="ESFENOIDES.bmp"/>
          <p:cNvPicPr>
            <a:picLocks noChangeAspect="1"/>
          </p:cNvPicPr>
          <p:nvPr/>
        </p:nvPicPr>
        <p:blipFill>
          <a:blip r:embed="rId4" cstate="print"/>
          <a:stretch>
            <a:fillRect/>
          </a:stretch>
        </p:blipFill>
        <p:spPr>
          <a:xfrm>
            <a:off x="2714612" y="4572008"/>
            <a:ext cx="3628835" cy="1714512"/>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714381"/>
            <a:ext cx="8686800" cy="1285859"/>
          </a:xfrm>
        </p:spPr>
        <p:txBody>
          <a:bodyPr>
            <a:normAutofit/>
          </a:bodyPr>
          <a:lstStyle/>
          <a:p>
            <a:r>
              <a:rPr lang="es-MX" sz="2000" dirty="0" smtClean="0">
                <a:latin typeface="Arial" pitchFamily="34" charset="0"/>
                <a:cs typeface="Arial" pitchFamily="34" charset="0"/>
              </a:rPr>
              <a:t>De él parten, hacia los lados, cuatro apófisis simétricamente colocadas por pares y llamadas pequeñas y grandes alas; otras dos, dirigidas hacia abajo, reciben  el nombre de apófisis pterigoides.</a:t>
            </a:r>
            <a:endParaRPr lang="es-MX" sz="2000" dirty="0">
              <a:latin typeface="Arial" pitchFamily="34" charset="0"/>
              <a:cs typeface="Arial" pitchFamily="34" charset="0"/>
            </a:endParaRPr>
          </a:p>
        </p:txBody>
      </p:sp>
      <p:pic>
        <p:nvPicPr>
          <p:cNvPr id="5" name="4 Imagen" descr="ESFENOIDES.bmp"/>
          <p:cNvPicPr>
            <a:picLocks noChangeAspect="1"/>
          </p:cNvPicPr>
          <p:nvPr/>
        </p:nvPicPr>
        <p:blipFill>
          <a:blip r:embed="rId3" cstate="print"/>
          <a:stretch>
            <a:fillRect/>
          </a:stretch>
        </p:blipFill>
        <p:spPr>
          <a:xfrm>
            <a:off x="1571604" y="2714620"/>
            <a:ext cx="5072098" cy="2286016"/>
          </a:xfrm>
          <a:prstGeom prst="rect">
            <a:avLst/>
          </a:prstGeom>
        </p:spPr>
      </p:pic>
      <p:sp>
        <p:nvSpPr>
          <p:cNvPr id="7" name="6 CuadroTexto"/>
          <p:cNvSpPr txBox="1"/>
          <p:nvPr/>
        </p:nvSpPr>
        <p:spPr>
          <a:xfrm>
            <a:off x="3143240" y="5072074"/>
            <a:ext cx="2000264" cy="646331"/>
          </a:xfrm>
          <a:prstGeom prst="rect">
            <a:avLst/>
          </a:prstGeom>
          <a:noFill/>
        </p:spPr>
        <p:txBody>
          <a:bodyPr wrap="square" rtlCol="0">
            <a:spAutoFit/>
          </a:bodyPr>
          <a:lstStyle/>
          <a:p>
            <a:pPr algn="ctr"/>
            <a:r>
              <a:rPr lang="es-MX" dirty="0" smtClean="0">
                <a:latin typeface="Arial" pitchFamily="34" charset="0"/>
                <a:cs typeface="Arial" pitchFamily="34" charset="0"/>
              </a:rPr>
              <a:t>Apófisis Pterigoides</a:t>
            </a:r>
            <a:endParaRPr lang="es-MX" dirty="0"/>
          </a:p>
        </p:txBody>
      </p:sp>
      <p:cxnSp>
        <p:nvCxnSpPr>
          <p:cNvPr id="9" name="8 Conector recto de flecha"/>
          <p:cNvCxnSpPr>
            <a:endCxn id="7" idx="0"/>
          </p:cNvCxnSpPr>
          <p:nvPr/>
        </p:nvCxnSpPr>
        <p:spPr>
          <a:xfrm>
            <a:off x="3571868" y="4714884"/>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endCxn id="7" idx="0"/>
          </p:cNvCxnSpPr>
          <p:nvPr/>
        </p:nvCxnSpPr>
        <p:spPr>
          <a:xfrm rot="10800000" flipV="1">
            <a:off x="4143372" y="4786322"/>
            <a:ext cx="50006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000364" y="1925413"/>
            <a:ext cx="2000264" cy="369332"/>
          </a:xfrm>
          <a:prstGeom prst="rect">
            <a:avLst/>
          </a:prstGeom>
          <a:noFill/>
        </p:spPr>
        <p:txBody>
          <a:bodyPr wrap="square" rtlCol="0">
            <a:spAutoFit/>
          </a:bodyPr>
          <a:lstStyle/>
          <a:p>
            <a:pPr algn="ctr"/>
            <a:r>
              <a:rPr lang="es-MX" dirty="0" smtClean="0">
                <a:latin typeface="Arial" pitchFamily="34" charset="0"/>
                <a:cs typeface="Arial" pitchFamily="34" charset="0"/>
              </a:rPr>
              <a:t>Alas mayores</a:t>
            </a:r>
            <a:endParaRPr lang="es-MX" dirty="0"/>
          </a:p>
        </p:txBody>
      </p:sp>
      <p:cxnSp>
        <p:nvCxnSpPr>
          <p:cNvPr id="17" name="16 Conector recto de flecha"/>
          <p:cNvCxnSpPr/>
          <p:nvPr/>
        </p:nvCxnSpPr>
        <p:spPr>
          <a:xfrm>
            <a:off x="4786314" y="2357430"/>
            <a:ext cx="1571636"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rot="10800000" flipV="1">
            <a:off x="1928794" y="2357430"/>
            <a:ext cx="150019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6215074" y="3929066"/>
            <a:ext cx="1928826" cy="369332"/>
          </a:xfrm>
          <a:prstGeom prst="rect">
            <a:avLst/>
          </a:prstGeom>
          <a:noFill/>
        </p:spPr>
        <p:txBody>
          <a:bodyPr wrap="square" rtlCol="0">
            <a:spAutoFit/>
          </a:bodyPr>
          <a:lstStyle/>
          <a:p>
            <a:pPr algn="ctr"/>
            <a:r>
              <a:rPr lang="es-MX" dirty="0" smtClean="0">
                <a:latin typeface="Arial" pitchFamily="34" charset="0"/>
                <a:cs typeface="Arial" pitchFamily="34" charset="0"/>
              </a:rPr>
              <a:t>cuerpo</a:t>
            </a:r>
            <a:endParaRPr lang="es-MX" dirty="0"/>
          </a:p>
        </p:txBody>
      </p:sp>
      <p:cxnSp>
        <p:nvCxnSpPr>
          <p:cNvPr id="22" name="21 Conector recto de flecha"/>
          <p:cNvCxnSpPr/>
          <p:nvPr/>
        </p:nvCxnSpPr>
        <p:spPr>
          <a:xfrm rot="10800000">
            <a:off x="4286248" y="3571876"/>
            <a:ext cx="1857388"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3071802" y="2488164"/>
            <a:ext cx="2000264" cy="369332"/>
          </a:xfrm>
          <a:prstGeom prst="rect">
            <a:avLst/>
          </a:prstGeom>
          <a:noFill/>
        </p:spPr>
        <p:txBody>
          <a:bodyPr wrap="square" rtlCol="0">
            <a:spAutoFit/>
          </a:bodyPr>
          <a:lstStyle/>
          <a:p>
            <a:pPr algn="ctr"/>
            <a:r>
              <a:rPr lang="es-MX" dirty="0" smtClean="0">
                <a:latin typeface="Arial" pitchFamily="34" charset="0"/>
                <a:cs typeface="Arial" pitchFamily="34" charset="0"/>
              </a:rPr>
              <a:t>Alas menores</a:t>
            </a:r>
            <a:endParaRPr lang="es-MX" dirty="0"/>
          </a:p>
        </p:txBody>
      </p:sp>
      <p:cxnSp>
        <p:nvCxnSpPr>
          <p:cNvPr id="25" name="24 Conector recto de flecha"/>
          <p:cNvCxnSpPr/>
          <p:nvPr/>
        </p:nvCxnSpPr>
        <p:spPr>
          <a:xfrm>
            <a:off x="4214810" y="2857496"/>
            <a:ext cx="71438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23" idx="2"/>
          </p:cNvCxnSpPr>
          <p:nvPr/>
        </p:nvCxnSpPr>
        <p:spPr>
          <a:xfrm rot="5400000">
            <a:off x="3714744" y="2571744"/>
            <a:ext cx="71438"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85728"/>
            <a:ext cx="7858180" cy="2571768"/>
          </a:xfrm>
        </p:spPr>
        <p:txBody>
          <a:bodyPr>
            <a:normAutofit fontScale="92500" lnSpcReduction="20000"/>
          </a:bodyPr>
          <a:lstStyle/>
          <a:p>
            <a:pPr>
              <a:buNone/>
            </a:pPr>
            <a:r>
              <a:rPr lang="es-MX" dirty="0" smtClean="0">
                <a:solidFill>
                  <a:srgbClr val="FF0000"/>
                </a:solidFill>
                <a:latin typeface="Arial" pitchFamily="34" charset="0"/>
                <a:cs typeface="Arial" pitchFamily="34" charset="0"/>
              </a:rPr>
              <a:t>CUERPO DEL ESFENOIDES</a:t>
            </a:r>
          </a:p>
          <a:p>
            <a:pPr>
              <a:buNone/>
            </a:pPr>
            <a:endParaRPr lang="es-MX" dirty="0" smtClean="0">
              <a:solidFill>
                <a:srgbClr val="FF0000"/>
              </a:solidFill>
              <a:latin typeface="Arial" pitchFamily="34" charset="0"/>
              <a:cs typeface="Arial" pitchFamily="34" charset="0"/>
            </a:endParaRPr>
          </a:p>
          <a:p>
            <a:pPr>
              <a:buNone/>
            </a:pPr>
            <a:r>
              <a:rPr lang="es-MX" sz="2000" dirty="0" smtClean="0">
                <a:latin typeface="Arial" pitchFamily="34" charset="0"/>
                <a:cs typeface="Arial" pitchFamily="34" charset="0"/>
              </a:rPr>
              <a:t>Cara superior. </a:t>
            </a:r>
          </a:p>
          <a:p>
            <a:r>
              <a:rPr lang="es-MX" sz="2000" dirty="0" smtClean="0">
                <a:latin typeface="Arial" pitchFamily="34" charset="0"/>
                <a:cs typeface="Arial" pitchFamily="34" charset="0"/>
              </a:rPr>
              <a:t>Presenta en la parte anterior de la línea media una cresta, la que en el cráneo articulado se continua con el borde posterior de la apófisis crista galli. </a:t>
            </a:r>
          </a:p>
          <a:p>
            <a:pPr algn="just"/>
            <a:r>
              <a:rPr lang="es-MX" sz="2000" dirty="0" smtClean="0">
                <a:latin typeface="Arial" pitchFamily="34" charset="0"/>
                <a:cs typeface="Arial" pitchFamily="34" charset="0"/>
              </a:rPr>
              <a:t>Esta cresta termina anteriormente a favor de una prolongación ósea llamada proceso etmoidal del esfenoides, porque se articula con el etmoides. </a:t>
            </a:r>
            <a:endParaRPr lang="es-MX" sz="2000" dirty="0">
              <a:latin typeface="Arial" pitchFamily="34" charset="0"/>
              <a:cs typeface="Arial" pitchFamily="34" charset="0"/>
            </a:endParaRPr>
          </a:p>
        </p:txBody>
      </p:sp>
      <p:pic>
        <p:nvPicPr>
          <p:cNvPr id="4" name="3 Imagen" descr="ESFENOIDES.bmp"/>
          <p:cNvPicPr>
            <a:picLocks noChangeAspect="1"/>
          </p:cNvPicPr>
          <p:nvPr/>
        </p:nvPicPr>
        <p:blipFill>
          <a:blip r:embed="rId3" cstate="print"/>
          <a:stretch>
            <a:fillRect/>
          </a:stretch>
        </p:blipFill>
        <p:spPr>
          <a:xfrm>
            <a:off x="3071803" y="4913784"/>
            <a:ext cx="3214710" cy="1444174"/>
          </a:xfrm>
          <a:prstGeom prst="rect">
            <a:avLst/>
          </a:prstGeom>
        </p:spPr>
      </p:pic>
      <p:pic>
        <p:nvPicPr>
          <p:cNvPr id="175106" name="Picture 2" descr="Archivo:Gray151.png">
            <a:hlinkClick r:id="rId4"/>
          </p:cNvPr>
          <p:cNvPicPr>
            <a:picLocks noChangeAspect="1" noChangeArrowheads="1"/>
          </p:cNvPicPr>
          <p:nvPr/>
        </p:nvPicPr>
        <p:blipFill>
          <a:blip r:embed="rId5" cstate="print"/>
          <a:srcRect/>
          <a:stretch>
            <a:fillRect/>
          </a:stretch>
        </p:blipFill>
        <p:spPr bwMode="auto">
          <a:xfrm>
            <a:off x="3538554" y="2928934"/>
            <a:ext cx="3390900" cy="1928826"/>
          </a:xfrm>
          <a:prstGeom prst="rect">
            <a:avLst/>
          </a:prstGeom>
          <a:noFill/>
        </p:spPr>
      </p:pic>
      <p:cxnSp>
        <p:nvCxnSpPr>
          <p:cNvPr id="8" name="7 Conector recto de flecha"/>
          <p:cNvCxnSpPr/>
          <p:nvPr/>
        </p:nvCxnSpPr>
        <p:spPr>
          <a:xfrm rot="5400000">
            <a:off x="4143372" y="4643446"/>
            <a:ext cx="1000132"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7758138" cy="2114552"/>
          </a:xfrm>
        </p:spPr>
        <p:txBody>
          <a:bodyPr>
            <a:normAutofit/>
          </a:bodyPr>
          <a:lstStyle/>
          <a:p>
            <a:pPr algn="just"/>
            <a:r>
              <a:rPr lang="es-MX" sz="2000" dirty="0" smtClean="0">
                <a:latin typeface="Arial" pitchFamily="34" charset="0"/>
                <a:cs typeface="Arial" pitchFamily="34" charset="0"/>
              </a:rPr>
              <a:t>A los de la cresta existe una superficie lisa, algo cóncava transversalmente, que se prolonga en el cráneo articulado con el canal olfativo; esta superficie o jugum esfenoidal presenta anteriormente un borde transversal que se articula con la lámina horizontal del etmoides. </a:t>
            </a: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Por detrás del jugum se observa un canal transversal o canal óptico, que sirve para alojar el quiasma de los nervios ópticos y se termina a cada lado en los agujeros ópticos, abiertos en la base de las pequeñas alas.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borde posterior del canal óptico es una cresta transversal que ostenta en su parte media el tubérculo pituitario y sirve de límite anterior a la fosa pituitaria o silla turca, donde se aloja la glándula pituitaria o apófisis.   </a:t>
            </a:r>
          </a:p>
          <a:p>
            <a:endParaRPr lang="es-MX" dirty="0" smtClean="0"/>
          </a:p>
          <a:p>
            <a:endParaRPr lang="es-MX" dirty="0" smtClean="0"/>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A los lados  de la fosa pituitaria, en el lugar donde las grandes alas se unen, existe un canal </a:t>
            </a:r>
            <a:r>
              <a:rPr lang="es-MX" dirty="0" err="1" smtClean="0"/>
              <a:t>anteroposterior</a:t>
            </a:r>
            <a:r>
              <a:rPr lang="es-MX" dirty="0" smtClean="0"/>
              <a:t>, llamado canal </a:t>
            </a:r>
            <a:r>
              <a:rPr lang="es-MX" dirty="0" err="1" smtClean="0"/>
              <a:t>carotídeo</a:t>
            </a:r>
            <a:r>
              <a:rPr lang="es-MX" dirty="0" smtClean="0"/>
              <a:t> o canal del seno </a:t>
            </a:r>
            <a:r>
              <a:rPr lang="es-MX" dirty="0" err="1" smtClean="0"/>
              <a:t>cabernoso</a:t>
            </a:r>
            <a:r>
              <a:rPr lang="es-MX" dirty="0" smtClean="0"/>
              <a:t>. La silla turca lleva por detrás la lámina </a:t>
            </a:r>
            <a:r>
              <a:rPr lang="es-MX" dirty="0" err="1" smtClean="0"/>
              <a:t>cuádrilatera</a:t>
            </a:r>
            <a:r>
              <a:rPr lang="es-MX" dirty="0" smtClean="0"/>
              <a:t> a manera de respaldo.</a:t>
            </a:r>
            <a:endParaRPr lang="es-MX" dirty="0"/>
          </a:p>
        </p:txBody>
      </p:sp>
      <p:pic>
        <p:nvPicPr>
          <p:cNvPr id="4" name="3 Imagen" descr="silla.turca1.jpg"/>
          <p:cNvPicPr>
            <a:picLocks noChangeAspect="1"/>
          </p:cNvPicPr>
          <p:nvPr/>
        </p:nvPicPr>
        <p:blipFill>
          <a:blip r:embed="rId3" cstate="print"/>
          <a:stretch>
            <a:fillRect/>
          </a:stretch>
        </p:blipFill>
        <p:spPr>
          <a:xfrm>
            <a:off x="0" y="2123924"/>
            <a:ext cx="4824536" cy="473407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12636"/>
            <a:ext cx="7829576" cy="3159240"/>
          </a:xfrm>
        </p:spPr>
        <p:txBody>
          <a:bodyPr>
            <a:noAutofit/>
          </a:bodyPr>
          <a:lstStyle/>
          <a:p>
            <a:pPr algn="just"/>
            <a:r>
              <a:rPr lang="es-MX" sz="2000" dirty="0" smtClean="0">
                <a:latin typeface="Arial" pitchFamily="34" charset="0"/>
                <a:cs typeface="Arial" pitchFamily="34" charset="0"/>
              </a:rPr>
              <a:t>Los minerales de los huesos no son componentes fijos sino que son intercambiados y reemplazados para el proceso de </a:t>
            </a:r>
            <a:r>
              <a:rPr lang="es-MX" sz="2000" i="1" dirty="0" smtClean="0">
                <a:latin typeface="Arial" pitchFamily="34" charset="0"/>
                <a:cs typeface="Arial" pitchFamily="34" charset="0"/>
              </a:rPr>
              <a:t>remodelación ósea</a:t>
            </a:r>
            <a:r>
              <a:rPr lang="es-MX" sz="2000" dirty="0" smtClean="0">
                <a:latin typeface="Arial" pitchFamily="34" charset="0"/>
                <a:cs typeface="Arial" pitchFamily="34" charset="0"/>
              </a:rPr>
              <a:t>.</a:t>
            </a:r>
          </a:p>
          <a:p>
            <a:pPr algn="just"/>
            <a:r>
              <a:rPr lang="es-MX" sz="2000" dirty="0" smtClean="0">
                <a:latin typeface="Arial" pitchFamily="34" charset="0"/>
                <a:cs typeface="Arial" pitchFamily="34" charset="0"/>
              </a:rPr>
              <a:t>Su formación y mantenimiento está regulada por las </a:t>
            </a:r>
            <a:r>
              <a:rPr lang="es-MX" sz="2000" u="sng" dirty="0" smtClean="0">
                <a:latin typeface="Arial" pitchFamily="34" charset="0"/>
                <a:cs typeface="Arial" pitchFamily="34" charset="0"/>
                <a:hlinkClick r:id="rId3" tooltip="Hormona"/>
              </a:rPr>
              <a:t>hormonas</a:t>
            </a:r>
            <a:r>
              <a:rPr lang="es-MX" sz="2000" dirty="0" smtClean="0">
                <a:latin typeface="Arial" pitchFamily="34" charset="0"/>
                <a:cs typeface="Arial" pitchFamily="34" charset="0"/>
              </a:rPr>
              <a:t> y </a:t>
            </a:r>
            <a:r>
              <a:rPr lang="es-MX" sz="2000" u="sng" dirty="0" smtClean="0">
                <a:latin typeface="Arial" pitchFamily="34" charset="0"/>
                <a:cs typeface="Arial" pitchFamily="34" charset="0"/>
                <a:hlinkClick r:id="rId4" tooltip="Vitamina"/>
              </a:rPr>
              <a:t>vitaminas</a:t>
            </a:r>
            <a:r>
              <a:rPr lang="es-MX" sz="2000" dirty="0" smtClean="0">
                <a:latin typeface="Arial" pitchFamily="34" charset="0"/>
                <a:cs typeface="Arial" pitchFamily="34" charset="0"/>
              </a:rPr>
              <a:t> que sirven para su correcto funcionamiento.</a:t>
            </a:r>
          </a:p>
          <a:p>
            <a:pPr algn="just"/>
            <a:r>
              <a:rPr lang="es-MX" sz="2000" dirty="0" smtClean="0">
                <a:latin typeface="Arial" pitchFamily="34" charset="0"/>
                <a:cs typeface="Arial" pitchFamily="34" charset="0"/>
              </a:rPr>
              <a:t>No todo el cuerpo tienen este tipo de tejido, como el pene, orejas, senos y nariz.</a:t>
            </a:r>
          </a:p>
          <a:p>
            <a:pPr algn="just"/>
            <a:r>
              <a:rPr lang="es-MX" sz="2000" dirty="0" smtClean="0">
                <a:latin typeface="Arial" pitchFamily="34" charset="0"/>
                <a:cs typeface="Arial" pitchFamily="34" charset="0"/>
              </a:rPr>
              <a:t>Es un </a:t>
            </a:r>
            <a:r>
              <a:rPr lang="es-MX" sz="2000" u="sng" dirty="0" smtClean="0">
                <a:latin typeface="Arial" pitchFamily="34" charset="0"/>
                <a:cs typeface="Arial" pitchFamily="34" charset="0"/>
                <a:hlinkClick r:id="rId5" tooltip="Tejido (biología)"/>
              </a:rPr>
              <a:t>tejido</a:t>
            </a:r>
            <a:r>
              <a:rPr lang="es-MX" sz="2000" dirty="0" smtClean="0">
                <a:latin typeface="Arial" pitchFamily="34" charset="0"/>
                <a:cs typeface="Arial" pitchFamily="34" charset="0"/>
              </a:rPr>
              <a:t> muy consistente, resistente,  elástico a los golpes y presiones.</a:t>
            </a:r>
          </a:p>
          <a:p>
            <a:pPr algn="just"/>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grpSp>
        <p:nvGrpSpPr>
          <p:cNvPr id="6" name="5 Grupo"/>
          <p:cNvGrpSpPr/>
          <p:nvPr/>
        </p:nvGrpSpPr>
        <p:grpSpPr>
          <a:xfrm>
            <a:off x="1500166" y="3429000"/>
            <a:ext cx="5429288" cy="1500198"/>
            <a:chOff x="2643174" y="3786190"/>
            <a:chExt cx="5429288" cy="1500198"/>
          </a:xfrm>
        </p:grpSpPr>
        <p:pic>
          <p:nvPicPr>
            <p:cNvPr id="4" name="3 Marcador de contenido" descr="Gray200.png">
              <a:hlinkClick r:id="rId6"/>
            </p:cNvPr>
            <p:cNvPicPr>
              <a:picLocks/>
            </p:cNvPicPr>
            <p:nvPr/>
          </p:nvPicPr>
          <p:blipFill>
            <a:blip r:embed="rId7" cstate="print"/>
            <a:srcRect/>
            <a:stretch>
              <a:fillRect/>
            </a:stretch>
          </p:blipFill>
          <p:spPr bwMode="auto">
            <a:xfrm>
              <a:off x="2857488" y="3786190"/>
              <a:ext cx="5214974" cy="1500198"/>
            </a:xfrm>
            <a:prstGeom prst="rect">
              <a:avLst/>
            </a:prstGeom>
            <a:noFill/>
            <a:ln w="9525">
              <a:noFill/>
              <a:miter lim="800000"/>
              <a:headEnd/>
              <a:tailEnd/>
            </a:ln>
          </p:spPr>
        </p:pic>
        <p:sp>
          <p:nvSpPr>
            <p:cNvPr id="5" name="4 Rectángulo"/>
            <p:cNvSpPr/>
            <p:nvPr/>
          </p:nvSpPr>
          <p:spPr>
            <a:xfrm>
              <a:off x="2643174" y="3857628"/>
              <a:ext cx="5429288"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7" name="Picture 2" descr="http://www.monografias.com/trabajos10/fimi/Image4137.gif"/>
          <p:cNvPicPr>
            <a:picLocks noChangeAspect="1" noChangeArrowheads="1"/>
          </p:cNvPicPr>
          <p:nvPr/>
        </p:nvPicPr>
        <p:blipFill>
          <a:blip r:embed="rId8" cstate="print"/>
          <a:srcRect/>
          <a:stretch>
            <a:fillRect/>
          </a:stretch>
        </p:blipFill>
        <p:spPr bwMode="auto">
          <a:xfrm>
            <a:off x="4000496" y="4857760"/>
            <a:ext cx="2143140" cy="1696653"/>
          </a:xfrm>
          <a:prstGeom prst="rect">
            <a:avLst/>
          </a:prstGeom>
          <a:no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normAutofit/>
          </a:bodyPr>
          <a:lstStyle/>
          <a:p>
            <a:r>
              <a:rPr lang="es-MX" dirty="0" smtClean="0"/>
              <a:t>Dicha lámina presenta una cara posterior inclinada hacia abajo y atrás, que  se continúa con el canal basilar, y otra cara anterior, que forma el respaldo de la silla turca. Su borde superior termina a los lados en un tubérculo  apófisis </a:t>
            </a:r>
            <a:r>
              <a:rPr lang="es-MX" dirty="0" err="1" smtClean="0"/>
              <a:t>clinoides</a:t>
            </a:r>
            <a:r>
              <a:rPr lang="es-MX" dirty="0" smtClean="0"/>
              <a:t> posterior. </a:t>
            </a:r>
            <a:endParaRPr lang="es-MX" dirty="0"/>
          </a:p>
        </p:txBody>
      </p:sp>
      <p:pic>
        <p:nvPicPr>
          <p:cNvPr id="3" name="2 Imagen" descr="apof.clinoides.ant.jpg"/>
          <p:cNvPicPr>
            <a:picLocks noChangeAspect="1"/>
          </p:cNvPicPr>
          <p:nvPr/>
        </p:nvPicPr>
        <p:blipFill>
          <a:blip r:embed="rId3" cstate="print"/>
          <a:stretch>
            <a:fillRect/>
          </a:stretch>
        </p:blipFill>
        <p:spPr>
          <a:xfrm>
            <a:off x="5831632" y="2583977"/>
            <a:ext cx="3312368" cy="4274023"/>
          </a:xfrm>
          <a:prstGeom prst="rect">
            <a:avLst/>
          </a:prstGeom>
        </p:spPr>
      </p:pic>
      <p:pic>
        <p:nvPicPr>
          <p:cNvPr id="4" name="3 Imagen" descr="apof.clinoides.jpg"/>
          <p:cNvPicPr>
            <a:picLocks noChangeAspect="1"/>
          </p:cNvPicPr>
          <p:nvPr/>
        </p:nvPicPr>
        <p:blipFill>
          <a:blip r:embed="rId4" cstate="print"/>
          <a:stretch>
            <a:fillRect/>
          </a:stretch>
        </p:blipFill>
        <p:spPr>
          <a:xfrm>
            <a:off x="0" y="2636912"/>
            <a:ext cx="4385546" cy="4221088"/>
          </a:xfrm>
          <a:prstGeom prst="rect">
            <a:avLst/>
          </a:prstGeom>
        </p:spPr>
      </p:pic>
      <p:pic>
        <p:nvPicPr>
          <p:cNvPr id="5" name="4 Imagen" descr="apof.clinoides2.jpg"/>
          <p:cNvPicPr>
            <a:picLocks noChangeAspect="1"/>
          </p:cNvPicPr>
          <p:nvPr/>
        </p:nvPicPr>
        <p:blipFill>
          <a:blip r:embed="rId5" cstate="print"/>
          <a:stretch>
            <a:fillRect/>
          </a:stretch>
        </p:blipFill>
        <p:spPr>
          <a:xfrm>
            <a:off x="4427984" y="2492895"/>
            <a:ext cx="1368152" cy="1671026"/>
          </a:xfrm>
          <a:prstGeom prst="rect">
            <a:avLst/>
          </a:prstGeo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borde inferior se confunde con el hueso y los laterales presentan dos escotaduras: una superior, por donde pasa el nervio motor ocular común, y otra inferior, en relación con el seno petroso inferior; en medio de ellas existe, a menudo, otra pequeña para el motor ocular externo.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Cara inferior: Lleva en la </a:t>
            </a:r>
            <a:r>
              <a:rPr lang="es-MX" dirty="0" err="1" smtClean="0"/>
              <a:t>linea</a:t>
            </a:r>
            <a:r>
              <a:rPr lang="es-MX" dirty="0" smtClean="0"/>
              <a:t> media la cresta esfenoidal superior muy saliente en su parte delantera donde se continúa con la cresta esfenoidal superior, formando el pico del  </a:t>
            </a:r>
            <a:r>
              <a:rPr lang="es-MX" dirty="0" err="1" smtClean="0"/>
              <a:t>esfenooides</a:t>
            </a:r>
            <a:r>
              <a:rPr lang="es-MX" dirty="0" smtClean="0"/>
              <a:t>. La cresta inferior se articula con el borde inferior del vómer que  tiene forma de ángulo diedro y se constituye así el canal </a:t>
            </a:r>
            <a:r>
              <a:rPr lang="es-MX" dirty="0" err="1" smtClean="0"/>
              <a:t>esfenovomeriano</a:t>
            </a:r>
            <a:r>
              <a:rPr lang="es-MX" dirty="0" smtClean="0"/>
              <a:t> medio, comprendido entre la cresta y el fondo del canal </a:t>
            </a:r>
            <a:r>
              <a:rPr lang="es-MX" dirty="0" err="1" smtClean="0"/>
              <a:t>vomeriano</a:t>
            </a:r>
            <a:r>
              <a:rPr lang="es-MX" dirty="0" smtClean="0"/>
              <a:t>. A los lados de la cresta inferior existen  unas superficies lisas de forma triangular de base interna que forma la parte más superior del techo de las fosas nasales. Mas hacia afuera se desprenden hacia abajo las apófisis pterigoides.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Cara anterior: Forma parte de la bóveda, de las fosas nasales y está limitada por arriba por el borde anterior de lámina horizontal o proceso etmoidal, que se articula con la lámina cribosa del  etmoides. En la línea media presenta la cresta esfenoidal anterior que va a articularse con el borde posterior de la lámina  perpendicular del etmoides. A los lados de la cresta se observan un canal vertical,  que lleva el orificio por donde se abren los senos esfenoidales, y más afuera  las semiceldillas esfenoidales las cuales en el cráneo articulado se completan con las semiceldillas etmoidales posteriores, formando las  celdillas </a:t>
            </a:r>
            <a:r>
              <a:rPr lang="es-MX" dirty="0" err="1" smtClean="0"/>
              <a:t>esfenoetmoidales</a:t>
            </a:r>
            <a:endParaRPr lang="es-MX" dirty="0" smtClean="0"/>
          </a:p>
          <a:p>
            <a:endParaRPr lang="es-MX" dirty="0" smtClean="0"/>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Cara posterior: Es una superficie de forma más o menos rectangular, soldada tan íntimamente con la apófisis basilar del occipital que el adulto solamente se puede lograr la separación por  medio de un corte de sierra. Caras laterales: De la parte </a:t>
            </a:r>
            <a:r>
              <a:rPr lang="es-MX" dirty="0" err="1" smtClean="0"/>
              <a:t>superoanterior</a:t>
            </a:r>
            <a:r>
              <a:rPr lang="es-MX" dirty="0" smtClean="0"/>
              <a:t> nacen las pequeñas alas, circunscribiendo el agujero óptico como expansiones laterales del jugum; más abajo a todo lo ancho del cuerpo se  originan las grandes alas por debajo de un canal llamado canal cavernoso o canal </a:t>
            </a:r>
            <a:r>
              <a:rPr lang="es-MX" dirty="0" err="1" smtClean="0"/>
              <a:t>carotídeo</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espacio comprendido entre las bases de las alas mayores y menores forman la parte interna de la hendidura esfenoidal.</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548680"/>
            <a:ext cx="9144000" cy="5458611"/>
          </a:xfrm>
        </p:spPr>
        <p:txBody>
          <a:bodyPr>
            <a:normAutofit/>
          </a:bodyPr>
          <a:lstStyle/>
          <a:p>
            <a:pPr>
              <a:buNone/>
            </a:pPr>
            <a:r>
              <a:rPr lang="es-MX" dirty="0" smtClean="0"/>
              <a:t>  </a:t>
            </a:r>
          </a:p>
          <a:p>
            <a:r>
              <a:rPr lang="es-MX" dirty="0" smtClean="0"/>
              <a:t> Tienen forma triangular con base interna y vértice externo. Situadas horizontalmente, nacen por dos raíces: una superior , aplanada de arriba abajo, y otra posteroinferior, rodeando entre ambas el agujero óptico por donde pasan el nervio óptico y la arteria oftálmica.     </a:t>
            </a:r>
          </a:p>
          <a:p>
            <a:endParaRPr lang="es-MX" dirty="0"/>
          </a:p>
        </p:txBody>
      </p:sp>
      <p:sp>
        <p:nvSpPr>
          <p:cNvPr id="3" name="2 Título"/>
          <p:cNvSpPr>
            <a:spLocks noGrp="1"/>
          </p:cNvSpPr>
          <p:nvPr>
            <p:ph type="title"/>
          </p:nvPr>
        </p:nvSpPr>
        <p:spPr>
          <a:xfrm>
            <a:off x="0" y="0"/>
            <a:ext cx="9144000" cy="980728"/>
          </a:xfrm>
        </p:spPr>
        <p:txBody>
          <a:bodyPr>
            <a:normAutofit/>
          </a:bodyPr>
          <a:lstStyle/>
          <a:p>
            <a:r>
              <a:rPr lang="es-MX" sz="2800" dirty="0" smtClean="0"/>
              <a:t>PEQUEÑAS ALAS O APOFISIS DE INGRASSIAS </a:t>
            </a:r>
            <a:endParaRPr lang="es-MX" sz="2800" dirty="0"/>
          </a:p>
        </p:txBody>
      </p:sp>
      <p:pic>
        <p:nvPicPr>
          <p:cNvPr id="4" name="3 Imagen" descr="ESFENOIDES4.jpg"/>
          <p:cNvPicPr>
            <a:picLocks noChangeAspect="1"/>
          </p:cNvPicPr>
          <p:nvPr/>
        </p:nvPicPr>
        <p:blipFill>
          <a:blip r:embed="rId3" cstate="print"/>
          <a:stretch>
            <a:fillRect/>
          </a:stretch>
        </p:blipFill>
        <p:spPr>
          <a:xfrm>
            <a:off x="3995936" y="3137718"/>
            <a:ext cx="5148064" cy="3720281"/>
          </a:xfrm>
          <a:prstGeom prst="rect">
            <a:avLst/>
          </a:prstGeo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Su cara superior forma parte de la base del cráneo, en tanto que la inferior entra en la  constitución de la parte más posterior del techo de las orbitas El borde anterior se articula con la porción horizontal del frontal. El posterior es delgado por fuera y grueso por dentro; aquí forma, al terminar, un saliente denominado apófisis </a:t>
            </a:r>
            <a:r>
              <a:rPr lang="es-MX" dirty="0" err="1" smtClean="0"/>
              <a:t>clinoides</a:t>
            </a:r>
            <a:r>
              <a:rPr lang="es-MX" dirty="0" smtClean="0"/>
              <a:t> </a:t>
            </a:r>
            <a:r>
              <a:rPr lang="es-MX" dirty="0" err="1" smtClean="0"/>
              <a:t>anterior;el</a:t>
            </a:r>
            <a:r>
              <a:rPr lang="es-MX" dirty="0" smtClean="0"/>
              <a:t> vértice externo, muy afiliado, se conoce con el nombre de apófisis </a:t>
            </a:r>
            <a:r>
              <a:rPr lang="es-MX" dirty="0" err="1" smtClean="0"/>
              <a:t>xifoide</a:t>
            </a:r>
            <a:r>
              <a:rPr lang="es-MX" dirty="0" smtClean="0"/>
              <a:t> o ensiforme.</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8686800" cy="5026563"/>
          </a:xfrm>
        </p:spPr>
        <p:txBody>
          <a:bodyPr/>
          <a:lstStyle/>
          <a:p>
            <a:r>
              <a:rPr lang="es-MX" dirty="0" smtClean="0"/>
              <a:t>Poseen una cara </a:t>
            </a:r>
            <a:r>
              <a:rPr lang="es-MX" dirty="0" err="1" smtClean="0"/>
              <a:t>superointerna</a:t>
            </a:r>
            <a:r>
              <a:rPr lang="es-MX" dirty="0" smtClean="0"/>
              <a:t> o endocraneana, otra </a:t>
            </a:r>
            <a:r>
              <a:rPr lang="es-MX" dirty="0" err="1" smtClean="0"/>
              <a:t>inferointerna</a:t>
            </a:r>
            <a:r>
              <a:rPr lang="es-MX" dirty="0" smtClean="0"/>
              <a:t> o exocraneana y dos bordes, uno externo y otro interno. </a:t>
            </a:r>
          </a:p>
          <a:p>
            <a:endParaRPr lang="es-MX" dirty="0"/>
          </a:p>
        </p:txBody>
      </p:sp>
      <p:sp>
        <p:nvSpPr>
          <p:cNvPr id="3" name="2 Título"/>
          <p:cNvSpPr>
            <a:spLocks noGrp="1"/>
          </p:cNvSpPr>
          <p:nvPr>
            <p:ph type="title"/>
          </p:nvPr>
        </p:nvSpPr>
        <p:spPr>
          <a:xfrm>
            <a:off x="0" y="0"/>
            <a:ext cx="9144000" cy="1340768"/>
          </a:xfrm>
        </p:spPr>
        <p:txBody>
          <a:bodyPr>
            <a:normAutofit/>
          </a:bodyPr>
          <a:lstStyle/>
          <a:p>
            <a:r>
              <a:rPr lang="es-MX" dirty="0" smtClean="0"/>
              <a:t>GRANDES ALAS </a:t>
            </a:r>
            <a:endParaRPr lang="es-MX" dirty="0"/>
          </a:p>
        </p:txBody>
      </p:sp>
      <p:pic>
        <p:nvPicPr>
          <p:cNvPr id="4" name="3 Imagen" descr="ESFENOIDES4.jpg"/>
          <p:cNvPicPr>
            <a:picLocks noChangeAspect="1"/>
          </p:cNvPicPr>
          <p:nvPr/>
        </p:nvPicPr>
        <p:blipFill>
          <a:blip r:embed="rId3" cstate="print"/>
          <a:stretch>
            <a:fillRect/>
          </a:stretch>
        </p:blipFill>
        <p:spPr>
          <a:xfrm>
            <a:off x="0" y="2305126"/>
            <a:ext cx="6300192" cy="4552873"/>
          </a:xfrm>
          <a:prstGeom prst="rect">
            <a:avLst/>
          </a:prstGeo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cara endocraneana está vuelta hacia arriba y atrás, es cóncava y presenta en su parte interna o base varios orificios. El anterior, situado cerca de la hendidura esfenoidal, se llama agujero redondo mayor y da paso al nervio maxilar superior.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12636"/>
            <a:ext cx="7829576" cy="3087802"/>
          </a:xfrm>
        </p:spPr>
        <p:txBody>
          <a:bodyPr>
            <a:noAutofit/>
          </a:bodyPr>
          <a:lstStyle/>
          <a:p>
            <a:pPr algn="just"/>
            <a:r>
              <a:rPr lang="es-MX" sz="2000" dirty="0" smtClean="0">
                <a:latin typeface="Arial" pitchFamily="34" charset="0"/>
                <a:cs typeface="Arial" pitchFamily="34" charset="0"/>
              </a:rPr>
              <a:t>Los minerales de los huesos no son componentes fijos sino que son intercambiados y reemplazados para el proceso de </a:t>
            </a:r>
            <a:r>
              <a:rPr lang="es-MX" sz="2000" i="1" dirty="0" smtClean="0">
                <a:latin typeface="Arial" pitchFamily="34" charset="0"/>
                <a:cs typeface="Arial" pitchFamily="34" charset="0"/>
              </a:rPr>
              <a:t>remodelación ósea</a:t>
            </a:r>
            <a:r>
              <a:rPr lang="es-MX" sz="2000" dirty="0" smtClean="0">
                <a:latin typeface="Arial" pitchFamily="34" charset="0"/>
                <a:cs typeface="Arial" pitchFamily="34" charset="0"/>
              </a:rPr>
              <a:t>.</a:t>
            </a:r>
          </a:p>
          <a:p>
            <a:pPr algn="just"/>
            <a:r>
              <a:rPr lang="es-MX" sz="2000" dirty="0" smtClean="0">
                <a:latin typeface="Arial" pitchFamily="34" charset="0"/>
                <a:cs typeface="Arial" pitchFamily="34" charset="0"/>
              </a:rPr>
              <a:t>Su formación y mantenimiento está regulada por las </a:t>
            </a:r>
            <a:r>
              <a:rPr lang="es-MX" sz="2000" u="sng" dirty="0" smtClean="0">
                <a:latin typeface="Arial" pitchFamily="34" charset="0"/>
                <a:cs typeface="Arial" pitchFamily="34" charset="0"/>
                <a:hlinkClick r:id="rId3" tooltip="Hormona"/>
              </a:rPr>
              <a:t>hormonas</a:t>
            </a:r>
            <a:r>
              <a:rPr lang="es-MX" sz="2000" dirty="0" smtClean="0">
                <a:latin typeface="Arial" pitchFamily="34" charset="0"/>
                <a:cs typeface="Arial" pitchFamily="34" charset="0"/>
              </a:rPr>
              <a:t> y </a:t>
            </a:r>
            <a:r>
              <a:rPr lang="es-MX" sz="2000" u="sng" dirty="0" smtClean="0">
                <a:latin typeface="Arial" pitchFamily="34" charset="0"/>
                <a:cs typeface="Arial" pitchFamily="34" charset="0"/>
                <a:hlinkClick r:id="rId4" tooltip="Vitamina"/>
              </a:rPr>
              <a:t>vitaminas</a:t>
            </a:r>
            <a:r>
              <a:rPr lang="es-MX" sz="2000" dirty="0" smtClean="0">
                <a:latin typeface="Arial" pitchFamily="34" charset="0"/>
                <a:cs typeface="Arial" pitchFamily="34" charset="0"/>
              </a:rPr>
              <a:t> que sirven para su correcto funcionamiento.</a:t>
            </a:r>
          </a:p>
          <a:p>
            <a:pPr algn="just"/>
            <a:r>
              <a:rPr lang="es-MX" sz="2000" dirty="0" smtClean="0">
                <a:latin typeface="Arial" pitchFamily="34" charset="0"/>
                <a:cs typeface="Arial" pitchFamily="34" charset="0"/>
              </a:rPr>
              <a:t>No todo el cuerpo tienen este tipo de tejido, como el pene, orejas, senos y nariz.</a:t>
            </a:r>
          </a:p>
          <a:p>
            <a:pPr algn="just"/>
            <a:r>
              <a:rPr lang="es-MX" sz="2000" dirty="0" smtClean="0">
                <a:latin typeface="Arial" pitchFamily="34" charset="0"/>
                <a:cs typeface="Arial" pitchFamily="34" charset="0"/>
              </a:rPr>
              <a:t>Es un </a:t>
            </a:r>
            <a:r>
              <a:rPr lang="es-MX" sz="2000" u="sng" dirty="0" smtClean="0">
                <a:latin typeface="Arial" pitchFamily="34" charset="0"/>
                <a:cs typeface="Arial" pitchFamily="34" charset="0"/>
                <a:hlinkClick r:id="rId5" tooltip="Tejido (biología)"/>
              </a:rPr>
              <a:t>tejido</a:t>
            </a:r>
            <a:r>
              <a:rPr lang="es-MX" sz="2000" dirty="0" smtClean="0">
                <a:latin typeface="Arial" pitchFamily="34" charset="0"/>
                <a:cs typeface="Arial" pitchFamily="34" charset="0"/>
              </a:rPr>
              <a:t> muy consistente, resistente,  elástico a los golpes y presiones.</a:t>
            </a:r>
          </a:p>
          <a:p>
            <a:pPr algn="just"/>
            <a:endParaRPr lang="es-MX"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pic>
        <p:nvPicPr>
          <p:cNvPr id="308226" name="Picture 2" descr="http://www.modelosanatomicos.com.mx/images/VR113_L_el-esqueleto-humano.jpg"/>
          <p:cNvPicPr>
            <a:picLocks noChangeAspect="1" noChangeArrowheads="1"/>
          </p:cNvPicPr>
          <p:nvPr/>
        </p:nvPicPr>
        <p:blipFill>
          <a:blip r:embed="rId6" cstate="print"/>
          <a:srcRect/>
          <a:stretch>
            <a:fillRect/>
          </a:stretch>
        </p:blipFill>
        <p:spPr bwMode="auto">
          <a:xfrm>
            <a:off x="2928926" y="3071810"/>
            <a:ext cx="2651112" cy="3534816"/>
          </a:xfrm>
          <a:prstGeom prst="rect">
            <a:avLst/>
          </a:prstGeom>
          <a:noFill/>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Por detrás de él existe otro agujero de forma ovalada o agujero oval, por donde atraviesa el nervio maxilar inferior. Más atrás y por fuera de esta último orificio, se encuentra el agujero redondo menor, que deja pasar la arteria </a:t>
            </a:r>
            <a:r>
              <a:rPr lang="es-MX" dirty="0" err="1" smtClean="0"/>
              <a:t>meninguea</a:t>
            </a:r>
            <a:r>
              <a:rPr lang="es-MX" dirty="0" smtClean="0"/>
              <a:t> media.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Hay otros dos pequeños orificios inconstantes: el agujero de </a:t>
            </a:r>
            <a:r>
              <a:rPr lang="es-MX" dirty="0" err="1" smtClean="0"/>
              <a:t>Visalio</a:t>
            </a:r>
            <a:r>
              <a:rPr lang="es-MX" dirty="0" smtClean="0"/>
              <a:t>, por donde pasa una vena emisaria, está colocado por delante y adentro del agujero oval; y cerca del agujero redondo menor, algo más hacia atrás y adentro, puede encontrarse un pequeño orificio o conducto innominado de </a:t>
            </a:r>
            <a:r>
              <a:rPr lang="es-MX" dirty="0" err="1" smtClean="0"/>
              <a:t>Arnold</a:t>
            </a:r>
            <a:r>
              <a:rPr lang="es-MX" dirty="0" smtClean="0"/>
              <a:t>, por el cual atraviesa el nervio pequeño petroso superficial. El resto de la cara endocraneana de las grandes alas es cóncavo y presenta diversas eminencias mamilares y depresiones digitales</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La cara exocraneana lleva en su parte anterior una cresta vertical, rugosa y muy pronunciada, que se articula con el hueso malar (cresta malar) y la divide en dos porciones. Una de ellas, la interna, está vuelta hacia adelante y adentro es plana, lisa y triangular, constituyendo en parte la pared externa de las cavidades orbitales. Su borde superior libre forma el labio inferior de la hendidura esfenoidal. Esta cara interna del ala mayor </a:t>
            </a:r>
            <a:r>
              <a:rPr lang="es-MX" dirty="0" err="1" smtClean="0"/>
              <a:t>rercibe</a:t>
            </a:r>
            <a:r>
              <a:rPr lang="es-MX" dirty="0" smtClean="0"/>
              <a:t> </a:t>
            </a:r>
            <a:r>
              <a:rPr lang="es-MX" dirty="0" err="1" smtClean="0"/>
              <a:t>tambien</a:t>
            </a:r>
            <a:r>
              <a:rPr lang="es-MX" dirty="0" smtClean="0"/>
              <a:t> el nombre de orbitaria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La otra parte o externa de la cara exocraneana se llama </a:t>
            </a:r>
            <a:r>
              <a:rPr lang="es-MX" dirty="0" err="1" smtClean="0"/>
              <a:t>tempocigomatica</a:t>
            </a:r>
            <a:r>
              <a:rPr lang="es-MX" dirty="0" smtClean="0"/>
              <a:t> y está a su vez dividida por una cresta </a:t>
            </a:r>
            <a:r>
              <a:rPr lang="es-MX" dirty="0" err="1" smtClean="0"/>
              <a:t>anteroposterior</a:t>
            </a:r>
            <a:r>
              <a:rPr lang="es-MX" dirty="0" smtClean="0"/>
              <a:t> o cresta </a:t>
            </a:r>
            <a:r>
              <a:rPr lang="es-MX" dirty="0" err="1" smtClean="0"/>
              <a:t>esfenotemporal</a:t>
            </a:r>
            <a:r>
              <a:rPr lang="es-MX" dirty="0" smtClean="0"/>
              <a:t> en dos partes. La superior, vuelta hacia fuera, sirve de inserción al  músculo temporal y forma parte de la fosa temporal. La inferior, dirigida horizontalmente, forma el techo de la fosa cigomática y en ella se inserta el haz superior del músculo pterigoideo externo.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08720"/>
            <a:ext cx="8481120" cy="5246043"/>
          </a:xfrm>
        </p:spPr>
        <p:txBody>
          <a:bodyPr>
            <a:normAutofit/>
          </a:bodyPr>
          <a:lstStyle/>
          <a:p>
            <a:r>
              <a:rPr lang="es-MX" dirty="0" smtClean="0"/>
              <a:t>Están implantadas en la cara inferior del esfenoides por medio de dos </a:t>
            </a:r>
            <a:r>
              <a:rPr lang="es-MX" dirty="0" err="1" smtClean="0"/>
              <a:t>raices</a:t>
            </a:r>
            <a:r>
              <a:rPr lang="es-MX" dirty="0" smtClean="0"/>
              <a:t>; la interna se desprende del cuerpo del esfenoides, mientras la externa, más voluminosa, parte del ala mayor. </a:t>
            </a:r>
            <a:endParaRPr lang="es-MX" dirty="0"/>
          </a:p>
        </p:txBody>
      </p:sp>
      <p:sp>
        <p:nvSpPr>
          <p:cNvPr id="3" name="2 Título"/>
          <p:cNvSpPr>
            <a:spLocks noGrp="1"/>
          </p:cNvSpPr>
          <p:nvPr>
            <p:ph type="title"/>
          </p:nvPr>
        </p:nvSpPr>
        <p:spPr>
          <a:xfrm>
            <a:off x="251520" y="0"/>
            <a:ext cx="8568952" cy="1268760"/>
          </a:xfrm>
        </p:spPr>
        <p:txBody>
          <a:bodyPr>
            <a:normAutofit/>
          </a:bodyPr>
          <a:lstStyle/>
          <a:p>
            <a:r>
              <a:rPr lang="es-MX" dirty="0" smtClean="0"/>
              <a:t>APOFISIS PTERIGOIDES </a:t>
            </a:r>
            <a:endParaRPr lang="es-MX" dirty="0"/>
          </a:p>
        </p:txBody>
      </p:sp>
      <p:pic>
        <p:nvPicPr>
          <p:cNvPr id="4" name="3 Imagen" descr="ESFENOIDES4.jpg"/>
          <p:cNvPicPr>
            <a:picLocks noChangeAspect="1"/>
          </p:cNvPicPr>
          <p:nvPr/>
        </p:nvPicPr>
        <p:blipFill>
          <a:blip r:embed="rId3" cstate="print"/>
          <a:stretch>
            <a:fillRect/>
          </a:stretch>
        </p:blipFill>
        <p:spPr>
          <a:xfrm>
            <a:off x="3491880" y="2773461"/>
            <a:ext cx="5652120" cy="4084539"/>
          </a:xfrm>
          <a:prstGeom prst="rect">
            <a:avLst/>
          </a:prstGeom>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Estas </a:t>
            </a:r>
            <a:r>
              <a:rPr lang="es-MX" dirty="0" err="1" smtClean="0"/>
              <a:t>raices</a:t>
            </a:r>
            <a:r>
              <a:rPr lang="es-MX" dirty="0" smtClean="0"/>
              <a:t> circunscriben un conducto llamado conducto </a:t>
            </a:r>
            <a:r>
              <a:rPr lang="es-MX" dirty="0" err="1" smtClean="0"/>
              <a:t>vidiano</a:t>
            </a:r>
            <a:r>
              <a:rPr lang="es-MX" dirty="0" smtClean="0"/>
              <a:t>, que da paso a los vasos y nervios </a:t>
            </a:r>
            <a:r>
              <a:rPr lang="es-MX" dirty="0" err="1" smtClean="0"/>
              <a:t>vidianos</a:t>
            </a:r>
            <a:r>
              <a:rPr lang="es-MX" dirty="0" smtClean="0"/>
              <a:t>. Las dos raíces se extienden hacia la parte inferior en forma de dos láminas, denominadas ala externa y ala interna de la apófisis pterigoides.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Ambas láminas permanecen unidas por su borde anterior en más de la mitad de su altura, constituyendo un ángulo diedro abierto hacia atrás, conocido con el nombre de fosa pterigoidea. En su tercio inferior, los bordes anteriores de las láminas se separan formando un ángulo, llamado escotadura pterigoidea, donde viene a alojarse la apófisis piramidal del palatino.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apófisis pterigoides presenta un borde, o mejor, una cara anterior, resultado de la unión de las dos láminas, que hace frente a la tuberosidad del maxilar superior y forma la pared posterior de la fosa </a:t>
            </a:r>
            <a:r>
              <a:rPr lang="es-MX" dirty="0" err="1" smtClean="0"/>
              <a:t>pterigomaxilar</a:t>
            </a:r>
            <a:r>
              <a:rPr lang="es-MX" dirty="0" smtClean="0"/>
              <a:t>.  La cara posterior, como ya se ha dicho, es la fosa pterigoidea, constituida por la cara externa del ala interna y la interna del ala externa.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Su parte superior e interna lleva una pequeña foseta o foseta </a:t>
            </a:r>
            <a:r>
              <a:rPr lang="es-MX" dirty="0" err="1" smtClean="0"/>
              <a:t>escafoidea</a:t>
            </a:r>
            <a:r>
              <a:rPr lang="es-MX" dirty="0" smtClean="0"/>
              <a:t>, que sirve de inserción al músculo </a:t>
            </a:r>
            <a:r>
              <a:rPr lang="es-MX" dirty="0" err="1" smtClean="0"/>
              <a:t>peristafilino</a:t>
            </a:r>
            <a:r>
              <a:rPr lang="es-MX" dirty="0" smtClean="0"/>
              <a:t> externo, mientras en el resto de la fosa pterigoidea se inserta el </a:t>
            </a:r>
            <a:r>
              <a:rPr lang="es-MX" dirty="0" err="1" smtClean="0"/>
              <a:t>pterigoideO</a:t>
            </a:r>
            <a:r>
              <a:rPr lang="es-MX" dirty="0" smtClean="0"/>
              <a:t> interno. En los bordes de las alas, que sirven de límite a la fosa pterigoidea, se observa sendas espinas hacia su parte media. La espina </a:t>
            </a:r>
            <a:r>
              <a:rPr lang="es-MX" dirty="0" err="1" smtClean="0"/>
              <a:t>tubaria</a:t>
            </a:r>
            <a:r>
              <a:rPr lang="es-MX" dirty="0" smtClean="0"/>
              <a:t> está situada sobre el ala interna y se relaciona con la trompa de Eustaquio, en tanto que la espina de </a:t>
            </a:r>
            <a:r>
              <a:rPr lang="es-MX" dirty="0" err="1" smtClean="0"/>
              <a:t>Civinini</a:t>
            </a:r>
            <a:r>
              <a:rPr lang="es-MX" dirty="0" smtClean="0"/>
              <a:t>, situada en el ala externa, sirve de inserción al ligamento </a:t>
            </a:r>
            <a:r>
              <a:rPr lang="es-MX" dirty="0" err="1" smtClean="0"/>
              <a:t>pterigoespinoso</a:t>
            </a:r>
            <a:r>
              <a:rPr lang="es-MX" dirty="0" smtClean="0"/>
              <a:t> de </a:t>
            </a:r>
            <a:r>
              <a:rPr lang="es-MX" dirty="0" err="1" smtClean="0"/>
              <a:t>Civinini</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El ángulo posteroinferior del ala interna se prolonga a manara de gancho, bajo cuya curvatura se desliza el tendón del </a:t>
            </a:r>
            <a:r>
              <a:rPr lang="es-MX" dirty="0" err="1" smtClean="0"/>
              <a:t>peristafilino</a:t>
            </a:r>
            <a:r>
              <a:rPr lang="es-MX" dirty="0" smtClean="0"/>
              <a:t> externo. En la parte superior de la cara interna destaca un saliente óseo o apófisis vaginal dirigido hacia adentro. Con el cuerpo del esfenoides constituye un surco, que el borde del ala del vómer transforma en un canal, llamado canal </a:t>
            </a:r>
            <a:r>
              <a:rPr lang="es-MX" dirty="0" err="1" smtClean="0"/>
              <a:t>esfenovomeriano</a:t>
            </a:r>
            <a:r>
              <a:rPr lang="es-MX" dirty="0" smtClean="0"/>
              <a:t> lateral.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977</TotalTime>
  <Words>11072</Words>
  <Application>Microsoft Office PowerPoint</Application>
  <PresentationFormat>Presentación en pantalla (4:3)</PresentationFormat>
  <Paragraphs>747</Paragraphs>
  <Slides>198</Slides>
  <Notes>122</Notes>
  <HiddenSlides>0</HiddenSlides>
  <MMClips>0</MMClips>
  <ScaleCrop>false</ScaleCrop>
  <HeadingPairs>
    <vt:vector size="4" baseType="variant">
      <vt:variant>
        <vt:lpstr>Tema</vt:lpstr>
      </vt:variant>
      <vt:variant>
        <vt:i4>1</vt:i4>
      </vt:variant>
      <vt:variant>
        <vt:lpstr>Títulos de diapositiva</vt:lpstr>
      </vt:variant>
      <vt:variant>
        <vt:i4>198</vt:i4>
      </vt:variant>
    </vt:vector>
  </HeadingPairs>
  <TitlesOfParts>
    <vt:vector size="199" baseType="lpstr">
      <vt:lpstr>Mirador</vt:lpstr>
      <vt:lpstr>ANATOMIA III</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Tipos de tejido óseo </vt:lpstr>
      <vt:lpstr>Hueso compacto </vt:lpstr>
      <vt:lpstr>Hueso esponjoso  (reticulado)</vt:lpstr>
      <vt:lpstr>Tejido óseo </vt:lpstr>
      <vt:lpstr>Células del hueso </vt:lpstr>
      <vt:lpstr>Formación del tejido óseo </vt:lpstr>
      <vt:lpstr>Osificación intramembranosa</vt:lpstr>
      <vt:lpstr>Osificación endocondral</vt:lpstr>
      <vt:lpstr>Diapositiva 21</vt:lpstr>
      <vt:lpstr>Alteraciones de los huesos </vt:lpstr>
      <vt:lpstr>Deformaciones </vt:lpstr>
      <vt:lpstr>Diapositiva 24</vt:lpstr>
      <vt:lpstr>Osteogénesis imperfecta </vt:lpstr>
      <vt:lpstr>Osteoporosis </vt:lpstr>
      <vt:lpstr>Diapositiva 27</vt:lpstr>
      <vt:lpstr>Diapositiva 28</vt:lpstr>
      <vt:lpstr>Diapositiva 29</vt:lpstr>
      <vt:lpstr>CABEZA</vt:lpstr>
      <vt:lpstr>Diapositiva 31</vt:lpstr>
      <vt:lpstr>Diapositiva 32</vt:lpstr>
      <vt:lpstr>El Cráneo </vt:lpstr>
      <vt:lpstr>FRONTAL</vt:lpstr>
      <vt:lpstr> porción vertical</vt:lpstr>
      <vt:lpstr>Diapositiva 36</vt:lpstr>
      <vt:lpstr>Diapositiva 37</vt:lpstr>
      <vt:lpstr>Diapositiva 38</vt:lpstr>
      <vt:lpstr>Diapositiva 39</vt:lpstr>
      <vt:lpstr>Diapositiva 40</vt:lpstr>
      <vt:lpstr>Porción  horizontal</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BORDES DEL FRONTAL </vt:lpstr>
      <vt:lpstr>Diapositiva 53</vt:lpstr>
      <vt:lpstr>Diapositiva 54</vt:lpstr>
      <vt:lpstr>Diapositiva 55</vt:lpstr>
      <vt:lpstr>ETMOIDES </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ESFENOIDES </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PEQUEÑAS ALAS O APOFISIS DE INGRASSIAS </vt:lpstr>
      <vt:lpstr>Diapositiva 87</vt:lpstr>
      <vt:lpstr>GRANDES ALAS </vt:lpstr>
      <vt:lpstr>Diapositiva 89</vt:lpstr>
      <vt:lpstr>Diapositiva 90</vt:lpstr>
      <vt:lpstr>Diapositiva 91</vt:lpstr>
      <vt:lpstr>Diapositiva 92</vt:lpstr>
      <vt:lpstr>Diapositiva 93</vt:lpstr>
      <vt:lpstr>APOFISIS PTERIGOIDES </vt:lpstr>
      <vt:lpstr>Diapositiva 95</vt:lpstr>
      <vt:lpstr>Diapositiva 96</vt:lpstr>
      <vt:lpstr>Diapositiva 97</vt:lpstr>
      <vt:lpstr>Diapositiva 98</vt:lpstr>
      <vt:lpstr>Diapositiva 99</vt:lpstr>
      <vt:lpstr>Diapositiva 100</vt:lpstr>
      <vt:lpstr>Diapositiva 101</vt:lpstr>
      <vt:lpstr>ESTRUCTURA </vt:lpstr>
      <vt:lpstr>TEMPORAL </vt:lpstr>
      <vt:lpstr>Diapositiva 104</vt:lpstr>
      <vt:lpstr>Diapositiva 105</vt:lpstr>
      <vt:lpstr>Diapositiva 106</vt:lpstr>
      <vt:lpstr>Diapositiva 107</vt:lpstr>
      <vt:lpstr>ESCAMA DEL TEMPORAL </vt:lpstr>
      <vt:lpstr>Diapositiva 109</vt:lpstr>
      <vt:lpstr>Diapositiva 110</vt:lpstr>
      <vt:lpstr>Diapositiva 111</vt:lpstr>
      <vt:lpstr>Diapositiva 112</vt:lpstr>
      <vt:lpstr>Diapositiva 113</vt:lpstr>
      <vt:lpstr>Diapositiva 114</vt:lpstr>
      <vt:lpstr>Diapositiva 115</vt:lpstr>
      <vt:lpstr>PORCION MASTOIDEA </vt:lpstr>
      <vt:lpstr>Diapositiva 117</vt:lpstr>
      <vt:lpstr>Diapositiva 118</vt:lpstr>
      <vt:lpstr>Diapositiva 119</vt:lpstr>
      <vt:lpstr>Diapositiva 120</vt:lpstr>
      <vt:lpstr>PORCION PETROSA  </vt:lpstr>
      <vt:lpstr>Diapositiva 122</vt:lpstr>
      <vt:lpstr>Cara posterosuperior  </vt:lpstr>
      <vt:lpstr>Diapositiva 124</vt:lpstr>
      <vt:lpstr>Cara anteroinferior  </vt:lpstr>
      <vt:lpstr>Diapositiva 126</vt:lpstr>
      <vt:lpstr>Cara posteroinferior  </vt:lpstr>
      <vt:lpstr>Diapositiva 128</vt:lpstr>
      <vt:lpstr>Diapositiva 129</vt:lpstr>
      <vt:lpstr>Borde superior  </vt:lpstr>
      <vt:lpstr>Borde anterior  </vt:lpstr>
      <vt:lpstr>Borde posterior  </vt:lpstr>
      <vt:lpstr>Diapositiva 133</vt:lpstr>
      <vt:lpstr>Borde inferior  </vt:lpstr>
      <vt:lpstr>Base  </vt:lpstr>
      <vt:lpstr>Vértice  </vt:lpstr>
      <vt:lpstr>HUESO OCCIPITAL </vt:lpstr>
      <vt:lpstr>Diapositiva 138</vt:lpstr>
      <vt:lpstr>Maxilar superior</vt:lpstr>
      <vt:lpstr>Diapositiva 140</vt:lpstr>
      <vt:lpstr>Diapositiva 141</vt:lpstr>
      <vt:lpstr>Diapositiva 142</vt:lpstr>
      <vt:lpstr>Diapositiva 143</vt:lpstr>
      <vt:lpstr>Diapositiva 144</vt:lpstr>
      <vt:lpstr>Diapositiva 145</vt:lpstr>
      <vt:lpstr>Diapositiva 146</vt:lpstr>
      <vt:lpstr>Diapositiva 147</vt:lpstr>
      <vt:lpstr>Diapositiva 148</vt:lpstr>
      <vt:lpstr>Diapositiva 149</vt:lpstr>
      <vt:lpstr>Diapositiva 150</vt:lpstr>
      <vt:lpstr>Diapositiva 151</vt:lpstr>
      <vt:lpstr>Diapositiva 152</vt:lpstr>
      <vt:lpstr>Diapositiva 153</vt:lpstr>
      <vt:lpstr>HUESO MALAR.   </vt:lpstr>
      <vt:lpstr>Diapositiva 155</vt:lpstr>
      <vt:lpstr>Diapositiva 156</vt:lpstr>
      <vt:lpstr>Diapositiva 157</vt:lpstr>
      <vt:lpstr>Diapositiva 158</vt:lpstr>
      <vt:lpstr>Diapositiva 159</vt:lpstr>
      <vt:lpstr>HUESOS PROPIOS DE LA NARIZ</vt:lpstr>
      <vt:lpstr>Diapositiva 161</vt:lpstr>
      <vt:lpstr> UNGUIS. </vt:lpstr>
      <vt:lpstr>Diapositiva 163</vt:lpstr>
      <vt:lpstr>Diapositiva 164</vt:lpstr>
      <vt:lpstr>Diapositiva 165</vt:lpstr>
      <vt:lpstr>HUESOS PALATINOS.</vt:lpstr>
      <vt:lpstr>Diapositiva 167</vt:lpstr>
      <vt:lpstr>Diapositiva 168</vt:lpstr>
      <vt:lpstr>Diapositiva 169</vt:lpstr>
      <vt:lpstr>Diapositiva 170</vt:lpstr>
      <vt:lpstr>Diapositiva 171</vt:lpstr>
      <vt:lpstr>Diapositiva 172</vt:lpstr>
      <vt:lpstr>Diapositiva 173</vt:lpstr>
      <vt:lpstr>Diapositiva 174</vt:lpstr>
      <vt:lpstr>Diapositiva 175</vt:lpstr>
      <vt:lpstr>CONCHA O CORNETE INFERIOR.  </vt:lpstr>
      <vt:lpstr>Diapositiva 177</vt:lpstr>
      <vt:lpstr>Diapositiva 178</vt:lpstr>
      <vt:lpstr>Diapositiva 179</vt:lpstr>
      <vt:lpstr> VOMER   </vt:lpstr>
      <vt:lpstr>Diapositiva 181</vt:lpstr>
      <vt:lpstr>Diapositiva 182</vt:lpstr>
      <vt:lpstr>Diapositiva 183</vt:lpstr>
      <vt:lpstr>MAXILAR INFERIOR.   </vt:lpstr>
      <vt:lpstr>Diapositiva 185</vt:lpstr>
      <vt:lpstr>Diapositiva 186</vt:lpstr>
      <vt:lpstr>Diapositiva 187</vt:lpstr>
      <vt:lpstr>Diapositiva 188</vt:lpstr>
      <vt:lpstr>Diapositiva 189</vt:lpstr>
      <vt:lpstr>Diapositiva 190</vt:lpstr>
      <vt:lpstr>Diapositiva 191</vt:lpstr>
      <vt:lpstr>Diapositiva 192</vt:lpstr>
      <vt:lpstr>Diapositiva 193</vt:lpstr>
      <vt:lpstr>Diapositiva 194</vt:lpstr>
      <vt:lpstr>Diapositiva 195</vt:lpstr>
      <vt:lpstr>Diapositiva 196</vt:lpstr>
      <vt:lpstr>Diapositiva 197</vt:lpstr>
      <vt:lpstr>Diapositiva 198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ANATOMIA III</dc:title>
  <dc:creator>SoniayJoseLuis</dc:creator>
  <cp:lastModifiedBy>VANDRADE</cp:lastModifiedBy>
  <cp:revision>39</cp:revision>
  <dcterms:created xsi:type="dcterms:W3CDTF">2010-09-08T14:50:10Z</dcterms:created>
  <dcterms:modified xsi:type="dcterms:W3CDTF">2011-08-28T00:56:55Z</dcterms:modified>
</cp:coreProperties>
</file>